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handoutMasterIdLst>
    <p:handoutMasterId r:id="rId37"/>
  </p:handoutMasterIdLst>
  <p:sldIdLst>
    <p:sldId id="263" r:id="rId6"/>
    <p:sldId id="307" r:id="rId7"/>
    <p:sldId id="308" r:id="rId8"/>
    <p:sldId id="309" r:id="rId9"/>
    <p:sldId id="310" r:id="rId10"/>
    <p:sldId id="311" r:id="rId11"/>
    <p:sldId id="312" r:id="rId12"/>
    <p:sldId id="313" r:id="rId13"/>
    <p:sldId id="314" r:id="rId14"/>
    <p:sldId id="315" r:id="rId15"/>
    <p:sldId id="268" r:id="rId16"/>
    <p:sldId id="267" r:id="rId17"/>
    <p:sldId id="257" r:id="rId18"/>
    <p:sldId id="274" r:id="rId19"/>
    <p:sldId id="259" r:id="rId20"/>
    <p:sldId id="275" r:id="rId21"/>
    <p:sldId id="260" r:id="rId22"/>
    <p:sldId id="276" r:id="rId23"/>
    <p:sldId id="304" r:id="rId24"/>
    <p:sldId id="261" r:id="rId25"/>
    <p:sldId id="269" r:id="rId26"/>
    <p:sldId id="282" r:id="rId27"/>
    <p:sldId id="297" r:id="rId28"/>
    <p:sldId id="298" r:id="rId29"/>
    <p:sldId id="299" r:id="rId30"/>
    <p:sldId id="300" r:id="rId31"/>
    <p:sldId id="301" r:id="rId32"/>
    <p:sldId id="302" r:id="rId33"/>
    <p:sldId id="303" r:id="rId34"/>
    <p:sldId id="296" r:id="rId35"/>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snapToGrid="0">
      <p:cViewPr varScale="1">
        <p:scale>
          <a:sx n="120" d="100"/>
          <a:sy n="120"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F79DE-8B94-62EF-8BF3-F5EC0F03B249}"/>
              </a:ext>
            </a:extLst>
          </p:cNvPr>
          <p:cNvSpPr>
            <a:spLocks noGrp="1"/>
          </p:cNvSpPr>
          <p:nvPr>
            <p:ph type="hdr" sz="quarter"/>
          </p:nvPr>
        </p:nvSpPr>
        <p:spPr>
          <a:xfrm>
            <a:off x="0" y="0"/>
            <a:ext cx="4302231" cy="34145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88D4E4C-D14E-26FF-68CE-26C88BEA27AD}"/>
              </a:ext>
            </a:extLst>
          </p:cNvPr>
          <p:cNvSpPr>
            <a:spLocks noGrp="1"/>
          </p:cNvSpPr>
          <p:nvPr>
            <p:ph type="dt" sz="quarter" idx="1"/>
          </p:nvPr>
        </p:nvSpPr>
        <p:spPr>
          <a:xfrm>
            <a:off x="5624271" y="0"/>
            <a:ext cx="4302231" cy="341458"/>
          </a:xfrm>
          <a:prstGeom prst="rect">
            <a:avLst/>
          </a:prstGeom>
        </p:spPr>
        <p:txBody>
          <a:bodyPr vert="horz" lIns="91440" tIns="45720" rIns="91440" bIns="45720" rtlCol="0"/>
          <a:lstStyle>
            <a:lvl1pPr algn="r">
              <a:defRPr sz="1200"/>
            </a:lvl1pPr>
          </a:lstStyle>
          <a:p>
            <a:fld id="{147D84C7-4A1E-47FD-8311-D106A54B6C0D}" type="datetimeFigureOut">
              <a:rPr lang="en-GB" smtClean="0"/>
              <a:t>29/08/2025</a:t>
            </a:fld>
            <a:endParaRPr lang="en-GB"/>
          </a:p>
        </p:txBody>
      </p:sp>
      <p:sp>
        <p:nvSpPr>
          <p:cNvPr id="4" name="Footer Placeholder 3">
            <a:extLst>
              <a:ext uri="{FF2B5EF4-FFF2-40B4-BE49-F238E27FC236}">
                <a16:creationId xmlns:a16="http://schemas.microsoft.com/office/drawing/2014/main" id="{D5F3F20A-936C-2A36-F789-5309D28FF836}"/>
              </a:ext>
            </a:extLst>
          </p:cNvPr>
          <p:cNvSpPr>
            <a:spLocks noGrp="1"/>
          </p:cNvSpPr>
          <p:nvPr>
            <p:ph type="ftr" sz="quarter" idx="2"/>
          </p:nvPr>
        </p:nvSpPr>
        <p:spPr>
          <a:xfrm>
            <a:off x="0" y="6456219"/>
            <a:ext cx="4302231" cy="34145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EB4CC3F-2C54-C0D6-8299-7F180F208E08}"/>
              </a:ext>
            </a:extLst>
          </p:cNvPr>
          <p:cNvSpPr>
            <a:spLocks noGrp="1"/>
          </p:cNvSpPr>
          <p:nvPr>
            <p:ph type="sldNum" sz="quarter" idx="3"/>
          </p:nvPr>
        </p:nvSpPr>
        <p:spPr>
          <a:xfrm>
            <a:off x="5624271" y="6456219"/>
            <a:ext cx="4302231" cy="341457"/>
          </a:xfrm>
          <a:prstGeom prst="rect">
            <a:avLst/>
          </a:prstGeom>
        </p:spPr>
        <p:txBody>
          <a:bodyPr vert="horz" lIns="91440" tIns="45720" rIns="91440" bIns="45720" rtlCol="0" anchor="b"/>
          <a:lstStyle>
            <a:lvl1pPr algn="r">
              <a:defRPr sz="1200"/>
            </a:lvl1pPr>
          </a:lstStyle>
          <a:p>
            <a:fld id="{DCC936A9-D9B8-4C35-AC92-1BA62C435157}" type="slidenum">
              <a:rPr lang="en-GB" smtClean="0"/>
              <a:t>‹#›</a:t>
            </a:fld>
            <a:endParaRPr lang="en-GB"/>
          </a:p>
        </p:txBody>
      </p:sp>
    </p:spTree>
    <p:extLst>
      <p:ext uri="{BB962C8B-B14F-4D97-AF65-F5344CB8AC3E}">
        <p14:creationId xmlns:p14="http://schemas.microsoft.com/office/powerpoint/2010/main" val="909280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AEDE4D06-5827-4D9A-BEB1-960B92D9D300}" type="datetimeFigureOut">
              <a:rPr lang="en-GB" smtClean="0"/>
              <a:t>29/08/2025</a:t>
            </a:fld>
            <a:endParaRPr lang="en-GB"/>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8629AF1E-EC52-4327-9E27-26027917EF14}" type="slidenum">
              <a:rPr lang="en-GB" smtClean="0"/>
              <a:t>‹#›</a:t>
            </a:fld>
            <a:endParaRPr lang="en-GB"/>
          </a:p>
        </p:txBody>
      </p:sp>
    </p:spTree>
    <p:extLst>
      <p:ext uri="{BB962C8B-B14F-4D97-AF65-F5344CB8AC3E}">
        <p14:creationId xmlns:p14="http://schemas.microsoft.com/office/powerpoint/2010/main" val="1727958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746477B-D056-D8F6-966D-E4D15A0DBEE4}"/>
              </a:ext>
            </a:extLst>
          </p:cNvPr>
          <p:cNvSpPr>
            <a:spLocks noGrp="1"/>
          </p:cNvSpPr>
          <p:nvPr>
            <p:ph type="sldNum" sz="quarter" idx="5"/>
          </p:nvPr>
        </p:nvSpPr>
        <p:spPr/>
        <p:txBody>
          <a:bodyPr/>
          <a:lstStyle/>
          <a:p>
            <a:fld id="{8629AF1E-EC52-4327-9E27-26027917EF14}" type="slidenum">
              <a:rPr lang="en-GB" smtClean="0"/>
              <a:t>5</a:t>
            </a:fld>
            <a:endParaRPr lang="en-GB"/>
          </a:p>
        </p:txBody>
      </p:sp>
    </p:spTree>
    <p:extLst>
      <p:ext uri="{BB962C8B-B14F-4D97-AF65-F5344CB8AC3E}">
        <p14:creationId xmlns:p14="http://schemas.microsoft.com/office/powerpoint/2010/main" val="428294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A9A06E4-8486-A5A3-C9DB-1DC2FEF8C00A}"/>
              </a:ext>
            </a:extLst>
          </p:cNvPr>
          <p:cNvSpPr>
            <a:spLocks noGrp="1"/>
          </p:cNvSpPr>
          <p:nvPr>
            <p:ph type="sldNum" sz="quarter" idx="5"/>
          </p:nvPr>
        </p:nvSpPr>
        <p:spPr/>
        <p:txBody>
          <a:bodyPr/>
          <a:lstStyle/>
          <a:p>
            <a:fld id="{8629AF1E-EC52-4327-9E27-26027917EF14}" type="slidenum">
              <a:rPr lang="en-GB" smtClean="0"/>
              <a:t>6</a:t>
            </a:fld>
            <a:endParaRPr lang="en-GB"/>
          </a:p>
        </p:txBody>
      </p:sp>
    </p:spTree>
    <p:extLst>
      <p:ext uri="{BB962C8B-B14F-4D97-AF65-F5344CB8AC3E}">
        <p14:creationId xmlns:p14="http://schemas.microsoft.com/office/powerpoint/2010/main" val="254960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D204D5-7A35-480D-B8A4-B85801B14B02}"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297003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D204D5-7A35-480D-B8A4-B85801B14B02}"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399941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D204D5-7A35-480D-B8A4-B85801B14B02}"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147792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384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7035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46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59708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313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4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3827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60244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D204D5-7A35-480D-B8A4-B85801B14B02}"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399824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475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336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83270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4249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498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242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806638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917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D204D5-7A35-480D-B8A4-B85801B14B02}" type="datetimeFigureOut">
              <a:rPr lang="en-GB" smtClean="0"/>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222100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D204D5-7A35-480D-B8A4-B85801B14B02}" type="datetimeFigureOut">
              <a:rPr lang="en-GB" smtClean="0"/>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33023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D204D5-7A35-480D-B8A4-B85801B14B02}" type="datetimeFigureOut">
              <a:rPr lang="en-GB" smtClean="0"/>
              <a:t>29/08/2025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323786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D204D5-7A35-480D-B8A4-B85801B14B02}" type="datetimeFigureOut">
              <a:rPr lang="en-GB" smtClean="0"/>
              <a:t>29/08/2025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292081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204D5-7A35-480D-B8A4-B85801B14B02}" type="datetimeFigureOut">
              <a:rPr lang="en-GB" smtClean="0"/>
              <a:t>29/08/2025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98782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204D5-7A35-480D-B8A4-B85801B14B02}" type="datetimeFigureOut">
              <a:rPr lang="en-GB" smtClean="0"/>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55700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204D5-7A35-480D-B8A4-B85801B14B02}" type="datetimeFigureOut">
              <a:rPr lang="en-GB" smtClean="0"/>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0C03F-CD24-4719-89AD-DF5EF7BCCBB0}" type="slidenum">
              <a:rPr lang="en-GB" smtClean="0"/>
              <a:t>‹#›</a:t>
            </a:fld>
            <a:endParaRPr lang="en-GB"/>
          </a:p>
        </p:txBody>
      </p:sp>
    </p:spTree>
    <p:extLst>
      <p:ext uri="{BB962C8B-B14F-4D97-AF65-F5344CB8AC3E}">
        <p14:creationId xmlns:p14="http://schemas.microsoft.com/office/powerpoint/2010/main" val="351791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04D5-7A35-480D-B8A4-B85801B14B02}" type="datetimeFigureOut">
              <a:rPr lang="en-GB" smtClean="0"/>
              <a:t>29/08/2025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0C03F-CD24-4719-89AD-DF5EF7BCCBB0}" type="slidenum">
              <a:rPr lang="en-GB" smtClean="0"/>
              <a:t>‹#›</a:t>
            </a:fld>
            <a:endParaRPr lang="en-GB"/>
          </a:p>
        </p:txBody>
      </p:sp>
    </p:spTree>
    <p:extLst>
      <p:ext uri="{BB962C8B-B14F-4D97-AF65-F5344CB8AC3E}">
        <p14:creationId xmlns:p14="http://schemas.microsoft.com/office/powerpoint/2010/main" val="346370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694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124" y="1284418"/>
            <a:ext cx="5942943" cy="2387600"/>
          </a:xfrm>
        </p:spPr>
        <p:txBody>
          <a:bodyPr>
            <a:normAutofit/>
          </a:bodyPr>
          <a:lstStyle/>
          <a:p>
            <a:r>
              <a:rPr lang="en-GB" sz="5400" b="1" u="sng" dirty="0"/>
              <a:t>Welcome to Year 10</a:t>
            </a:r>
          </a:p>
        </p:txBody>
      </p:sp>
      <p:sp>
        <p:nvSpPr>
          <p:cNvPr id="3" name="Subtitle 2"/>
          <p:cNvSpPr>
            <a:spLocks noGrp="1"/>
          </p:cNvSpPr>
          <p:nvPr>
            <p:ph type="subTitle" idx="1"/>
          </p:nvPr>
        </p:nvSpPr>
        <p:spPr>
          <a:xfrm>
            <a:off x="4314071" y="3889897"/>
            <a:ext cx="3767960" cy="1655762"/>
          </a:xfrm>
        </p:spPr>
        <p:txBody>
          <a:bodyPr>
            <a:normAutofit/>
          </a:bodyPr>
          <a:lstStyle/>
          <a:p>
            <a:r>
              <a:rPr lang="en-GB" sz="3600" dirty="0"/>
              <a:t>Parent Information Session</a:t>
            </a:r>
          </a:p>
        </p:txBody>
      </p:sp>
      <p:pic>
        <p:nvPicPr>
          <p:cNvPr id="6" name="Picture 5" descr="St. Malachy's round logo.jpg"/>
          <p:cNvPicPr>
            <a:picLocks noChangeAspect="1"/>
          </p:cNvPicPr>
          <p:nvPr/>
        </p:nvPicPr>
        <p:blipFill>
          <a:blip r:embed="rId2"/>
          <a:stretch>
            <a:fillRect/>
          </a:stretch>
        </p:blipFill>
        <p:spPr>
          <a:xfrm>
            <a:off x="9624375" y="333349"/>
            <a:ext cx="2231294" cy="2236664"/>
          </a:xfrm>
          <a:prstGeom prst="rect">
            <a:avLst/>
          </a:prstGeom>
        </p:spPr>
      </p:pic>
      <p:pic>
        <p:nvPicPr>
          <p:cNvPr id="7" name="Picture 6"/>
          <p:cNvPicPr>
            <a:picLocks noChangeAspect="1"/>
          </p:cNvPicPr>
          <p:nvPr/>
        </p:nvPicPr>
        <p:blipFill>
          <a:blip r:embed="rId3"/>
          <a:stretch>
            <a:fillRect/>
          </a:stretch>
        </p:blipFill>
        <p:spPr>
          <a:xfrm>
            <a:off x="-1" y="0"/>
            <a:ext cx="3803538" cy="6858000"/>
          </a:xfrm>
          <a:prstGeom prst="rect">
            <a:avLst/>
          </a:prstGeom>
        </p:spPr>
      </p:pic>
      <p:cxnSp>
        <p:nvCxnSpPr>
          <p:cNvPr id="11" name="Straight Connector 10"/>
          <p:cNvCxnSpPr/>
          <p:nvPr/>
        </p:nvCxnSpPr>
        <p:spPr>
          <a:xfrm>
            <a:off x="7662042" y="2711669"/>
            <a:ext cx="452995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flipH="1">
            <a:off x="9427779" y="23648"/>
            <a:ext cx="7410" cy="4771342"/>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7078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Progress Made 2024-25 </a:t>
            </a:r>
            <a:br>
              <a:rPr lang="en-GB" dirty="0"/>
            </a:br>
            <a:r>
              <a:rPr lang="en-GB" sz="2800" dirty="0"/>
              <a:t>(Raising Standards through High Quality Pastoral Care)</a:t>
            </a:r>
          </a:p>
        </p:txBody>
      </p:sp>
      <p:sp>
        <p:nvSpPr>
          <p:cNvPr id="3" name="Content Placeholder 2"/>
          <p:cNvSpPr>
            <a:spLocks noGrp="1"/>
          </p:cNvSpPr>
          <p:nvPr>
            <p:ph idx="1"/>
          </p:nvPr>
        </p:nvSpPr>
        <p:spPr>
          <a:xfrm>
            <a:off x="677334" y="1930400"/>
            <a:ext cx="8596668" cy="4555459"/>
          </a:xfrm>
        </p:spPr>
        <p:txBody>
          <a:bodyPr>
            <a:normAutofit fontScale="92500" lnSpcReduction="20000"/>
          </a:bodyPr>
          <a:lstStyle/>
          <a:p>
            <a:r>
              <a:rPr lang="en-GB" dirty="0"/>
              <a:t>Key Target - ‘By June 2025 SIMS Behaviour and Intervention Data will evidence a consistent application of the ‘Stepped Consequences’ demonstrating that Pupils are being positively supported to meet high expectations for behaviour, attitude and attainment, both during and outside of class contact time.’ </a:t>
            </a:r>
          </a:p>
          <a:p>
            <a:pPr marL="0" indent="0">
              <a:buNone/>
            </a:pPr>
            <a:r>
              <a:rPr lang="en-GB" u="sng" dirty="0"/>
              <a:t>Progress</a:t>
            </a:r>
          </a:p>
          <a:p>
            <a:pPr>
              <a:buFont typeface="Wingdings" panose="05000000000000000000" pitchFamily="2" charset="2"/>
              <a:buChar char="§"/>
            </a:pPr>
            <a:r>
              <a:rPr lang="en-GB" dirty="0"/>
              <a:t>User friendly Behaviour Management Data was disseminated and reviewed on a regular basis by KS3 Pastoral Teams to inform timely interventions </a:t>
            </a:r>
            <a:r>
              <a:rPr lang="en-GB" sz="1500" i="1" dirty="0"/>
              <a:t>(Lowest level of demerits across the previous 5 years) </a:t>
            </a:r>
          </a:p>
          <a:p>
            <a:pPr>
              <a:buFont typeface="Wingdings" panose="05000000000000000000" pitchFamily="2" charset="2"/>
              <a:buChar char="§"/>
            </a:pPr>
            <a:r>
              <a:rPr lang="en-GB" dirty="0"/>
              <a:t>Consistent use of sanctions as per ‘Stepped Consequences’ </a:t>
            </a:r>
          </a:p>
          <a:p>
            <a:pPr>
              <a:buFont typeface="Wingdings" panose="05000000000000000000" pitchFamily="2" charset="2"/>
              <a:buChar char="§"/>
            </a:pPr>
            <a:r>
              <a:rPr lang="en-GB" dirty="0"/>
              <a:t>Behaviour and Intervention Data continued to be shared with Parents/Carers via Parent app</a:t>
            </a:r>
          </a:p>
          <a:p>
            <a:pPr>
              <a:buFont typeface="Wingdings" panose="05000000000000000000" pitchFamily="2" charset="2"/>
              <a:buChar char="§"/>
            </a:pPr>
            <a:r>
              <a:rPr lang="en-GB" dirty="0"/>
              <a:t>Targeted support for individual KS3 pupils to support their progress </a:t>
            </a:r>
          </a:p>
          <a:p>
            <a:pPr>
              <a:buFont typeface="Wingdings" panose="05000000000000000000" pitchFamily="2" charset="2"/>
              <a:buChar char="§"/>
            </a:pPr>
            <a:r>
              <a:rPr lang="en-GB" dirty="0"/>
              <a:t>Rewarding Pupil Achievement/Embedding Implementation of ‘Positive Behaviour Chart’ </a:t>
            </a:r>
            <a:r>
              <a:rPr lang="en-GB" sz="1600" i="1" dirty="0"/>
              <a:t>(Tutor/HOY and HOS Awards, alongside Year Group Reward Trips maintained – Junior Prizegiving Ceremony embedded)</a:t>
            </a:r>
          </a:p>
          <a:p>
            <a:pPr>
              <a:buFont typeface="Wingdings" panose="05000000000000000000" pitchFamily="2" charset="2"/>
              <a:buChar char="§"/>
            </a:pPr>
            <a:r>
              <a:rPr lang="en-GB" sz="1700" i="1" dirty="0"/>
              <a:t>Work completed to </a:t>
            </a:r>
            <a:r>
              <a:rPr lang="en-GB" sz="1700" dirty="0"/>
              <a:t>review and update our Preventative Curriculum </a:t>
            </a:r>
          </a:p>
          <a:p>
            <a:pPr marL="0" indent="0">
              <a:buNone/>
            </a:pPr>
            <a:endParaRPr lang="en-GB" sz="1700" i="1" dirty="0"/>
          </a:p>
          <a:p>
            <a:pPr>
              <a:buFont typeface="Wingdings" panose="05000000000000000000" pitchFamily="2" charset="2"/>
              <a:buChar char="§"/>
            </a:pPr>
            <a:endParaRPr lang="en-GB" i="1" dirty="0"/>
          </a:p>
          <a:p>
            <a:pPr marL="0" indent="0">
              <a:buNone/>
            </a:pPr>
            <a:endParaRPr lang="en-GB" i="1" dirty="0"/>
          </a:p>
          <a:p>
            <a:pPr marL="0" indent="0">
              <a:buNone/>
            </a:pPr>
            <a:endParaRPr lang="en-GB" sz="1600" i="1" dirty="0"/>
          </a:p>
          <a:p>
            <a:pPr marL="0" indent="0">
              <a:buNone/>
            </a:pPr>
            <a:endParaRPr lang="en-GB" dirty="0"/>
          </a:p>
        </p:txBody>
      </p:sp>
    </p:spTree>
    <p:extLst>
      <p:ext uri="{BB962C8B-B14F-4D97-AF65-F5344CB8AC3E}">
        <p14:creationId xmlns:p14="http://schemas.microsoft.com/office/powerpoint/2010/main" val="381438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Made 2024-25 </a:t>
            </a:r>
            <a:br>
              <a:rPr lang="en-GB" dirty="0"/>
            </a:br>
            <a:r>
              <a:rPr lang="en-GB" sz="2000" dirty="0"/>
              <a:t> (Pupil Leadership)</a:t>
            </a:r>
            <a:endParaRPr lang="en-GB" dirty="0"/>
          </a:p>
        </p:txBody>
      </p:sp>
      <p:sp>
        <p:nvSpPr>
          <p:cNvPr id="3" name="Content Placeholder 2"/>
          <p:cNvSpPr>
            <a:spLocks noGrp="1"/>
          </p:cNvSpPr>
          <p:nvPr>
            <p:ph idx="1"/>
          </p:nvPr>
        </p:nvSpPr>
        <p:spPr/>
        <p:txBody>
          <a:bodyPr>
            <a:normAutofit/>
          </a:bodyPr>
          <a:lstStyle/>
          <a:p>
            <a:pPr>
              <a:lnSpc>
                <a:spcPct val="116000"/>
              </a:lnSpc>
              <a:spcAft>
                <a:spcPts val="800"/>
              </a:spcAft>
            </a:pPr>
            <a:r>
              <a:rPr lang="en-US" sz="1800" dirty="0">
                <a:solidFill>
                  <a:srgbClr val="000000"/>
                </a:solidFill>
                <a:effectLst/>
                <a:latin typeface="+mj-lt"/>
                <a:ea typeface="Aptos" panose="020B0004020202020204" pitchFamily="34" charset="0"/>
                <a:cs typeface="Aptos" panose="020B0004020202020204" pitchFamily="34" charset="0"/>
              </a:rPr>
              <a:t>Year 10 members of the Student Council delivered an assembly to all KS3 Year Groups on the 2025 Children’s Mental Health week theme, ‘Know Yourself Grow Yourself’ (Term 2) </a:t>
            </a:r>
            <a:endParaRPr lang="en-GB" sz="1800" dirty="0">
              <a:effectLst/>
              <a:latin typeface="+mj-lt"/>
              <a:ea typeface="Times New Roman" panose="02020603050405020304" pitchFamily="18" charset="0"/>
              <a:cs typeface="Times New Roman" panose="02020603050405020304" pitchFamily="18" charset="0"/>
            </a:endParaRPr>
          </a:p>
          <a:p>
            <a:pPr>
              <a:lnSpc>
                <a:spcPct val="116000"/>
              </a:lnSpc>
              <a:spcAft>
                <a:spcPts val="800"/>
              </a:spcAft>
            </a:pPr>
            <a:r>
              <a:rPr lang="en-US" sz="1800" dirty="0">
                <a:solidFill>
                  <a:srgbClr val="000000"/>
                </a:solidFill>
                <a:effectLst/>
                <a:latin typeface="+mj-lt"/>
                <a:ea typeface="Aptos" panose="020B0004020202020204" pitchFamily="34" charset="0"/>
                <a:cs typeface="Aptos" panose="020B0004020202020204" pitchFamily="34" charset="0"/>
              </a:rPr>
              <a:t>KS3 Pupils involved in collection of food for North Belfast Foodbank Dec’24 as part of College community outreach program – 600kg of food collected for most vulnerable in our local community</a:t>
            </a:r>
          </a:p>
          <a:p>
            <a:pPr>
              <a:lnSpc>
                <a:spcPct val="116000"/>
              </a:lnSpc>
              <a:spcAft>
                <a:spcPts val="800"/>
              </a:spcAft>
            </a:pPr>
            <a:r>
              <a:rPr lang="en-US" sz="1800" dirty="0">
                <a:solidFill>
                  <a:srgbClr val="000000"/>
                </a:solidFill>
                <a:effectLst/>
                <a:latin typeface="+mj-lt"/>
                <a:ea typeface="Aptos" panose="020B0004020202020204" pitchFamily="34" charset="0"/>
                <a:cs typeface="Aptos" panose="020B0004020202020204" pitchFamily="34" charset="0"/>
              </a:rPr>
              <a:t>KS3 pupils benefited from a series of activities led by the Year 13 Service Leadership Project – Year 9 Addressing Bullying Event - Year 8 Football Blitz  -Year 13 Peer Mentoring Program – Year 9 Water Games Trocaire Fundraiser - PLC Breakfast Club </a:t>
            </a:r>
            <a:endParaRPr lang="en-GB" sz="1800" dirty="0">
              <a:effectLst/>
              <a:latin typeface="+mj-lt"/>
              <a:ea typeface="Times New Roman" panose="02020603050405020304" pitchFamily="18" charset="0"/>
              <a:cs typeface="Times New Roman" panose="02020603050405020304" pitchFamily="18" charset="0"/>
            </a:endParaRPr>
          </a:p>
          <a:p>
            <a:pPr>
              <a:lnSpc>
                <a:spcPct val="116000"/>
              </a:lnSpc>
              <a:spcAft>
                <a:spcPts val="800"/>
              </a:spcAft>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GB" sz="1600" dirty="0"/>
          </a:p>
        </p:txBody>
      </p:sp>
    </p:spTree>
    <p:extLst>
      <p:ext uri="{BB962C8B-B14F-4D97-AF65-F5344CB8AC3E}">
        <p14:creationId xmlns:p14="http://schemas.microsoft.com/office/powerpoint/2010/main" val="22559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KS3 Next Steps 2023-26 </a:t>
            </a:r>
            <a:br>
              <a:rPr lang="en-GB" dirty="0"/>
            </a:br>
            <a:r>
              <a:rPr lang="en-GB" sz="2000" dirty="0"/>
              <a:t>(Raising Standards through High Quality Pastoral Care &amp;</a:t>
            </a:r>
            <a:r>
              <a:rPr lang="en-GB" sz="2000" b="1" dirty="0"/>
              <a:t> </a:t>
            </a:r>
            <a:r>
              <a:rPr lang="en-GB" sz="2000" dirty="0"/>
              <a:t>Pupil and Staff Development, Accommodation and Resources)</a:t>
            </a:r>
          </a:p>
        </p:txBody>
      </p:sp>
      <p:sp>
        <p:nvSpPr>
          <p:cNvPr id="3" name="Content Placeholder 2"/>
          <p:cNvSpPr>
            <a:spLocks noGrp="1"/>
          </p:cNvSpPr>
          <p:nvPr>
            <p:ph idx="1"/>
          </p:nvPr>
        </p:nvSpPr>
        <p:spPr>
          <a:xfrm>
            <a:off x="677334" y="2160589"/>
            <a:ext cx="8596668" cy="4087811"/>
          </a:xfrm>
        </p:spPr>
        <p:txBody>
          <a:bodyPr>
            <a:normAutofit fontScale="25000" lnSpcReduction="20000"/>
          </a:bodyPr>
          <a:lstStyle/>
          <a:p>
            <a:pPr marL="0" indent="0">
              <a:buNone/>
            </a:pPr>
            <a:endParaRPr lang="en-GB" sz="2600" dirty="0"/>
          </a:p>
          <a:p>
            <a:r>
              <a:rPr lang="en-GB" sz="6400" dirty="0"/>
              <a:t>Maintain successful implementation of the College’s Positive Behaviour Management Policy through consistent application of ‘Stepped Consequences’</a:t>
            </a:r>
          </a:p>
          <a:p>
            <a:pPr>
              <a:buFont typeface="Wingdings" pitchFamily="2" charset="2"/>
              <a:buChar char="Ø"/>
            </a:pPr>
            <a:r>
              <a:rPr lang="en-GB" sz="6400" dirty="0"/>
              <a:t>Continue to implement recommendations from Attendance Policy Working Group </a:t>
            </a:r>
            <a:r>
              <a:rPr lang="en-GB" sz="6400" i="1" dirty="0"/>
              <a:t>(Pupil Attendance Role and Responsibilities Appendix 4/ Attendance Tier System</a:t>
            </a:r>
          </a:p>
          <a:p>
            <a:pPr>
              <a:buFont typeface="Wingdings" pitchFamily="2" charset="2"/>
              <a:buChar char="Ø"/>
            </a:pPr>
            <a:r>
              <a:rPr lang="en-GB" sz="6400" i="1" dirty="0"/>
              <a:t>KS3 Pastoral Team to work with Support Staff to further refine our approach to managing attendance</a:t>
            </a:r>
          </a:p>
          <a:p>
            <a:pPr>
              <a:buFont typeface="Wingdings" pitchFamily="2" charset="2"/>
              <a:buChar char="Ø"/>
            </a:pPr>
            <a:r>
              <a:rPr lang="en-GB" sz="6400" i="1" dirty="0"/>
              <a:t>All staff to complete Level 1 ABSIT Training </a:t>
            </a:r>
            <a:endParaRPr lang="en-GB" sz="6400" dirty="0"/>
          </a:p>
          <a:p>
            <a:r>
              <a:rPr lang="en-GB" sz="6400" dirty="0"/>
              <a:t>Introduce our refreshed KS3 Pastoral Programme to ensure relevance, age appropriate and progression and extend work into other Key Stages </a:t>
            </a:r>
          </a:p>
          <a:p>
            <a:r>
              <a:rPr lang="en-GB" sz="6400" dirty="0"/>
              <a:t>Continue to embed Positive Behaviour Chart</a:t>
            </a:r>
          </a:p>
          <a:p>
            <a:r>
              <a:rPr lang="en-GB" sz="6400" dirty="0"/>
              <a:t>Continue to embed the role of the KS3 Student Council Sub-Committee </a:t>
            </a:r>
          </a:p>
          <a:p>
            <a:r>
              <a:rPr lang="en-GB" sz="6400" dirty="0"/>
              <a:t>HOS/HOY to regularly link with their Prefect counterparts to oversee the development of the Prefect Leadership role and provide support and guidance</a:t>
            </a:r>
          </a:p>
          <a:p>
            <a:r>
              <a:rPr lang="en-GB" sz="6400" dirty="0"/>
              <a:t>Continue with our Renewal of focus on the five principles of our Catholic Ethos</a:t>
            </a:r>
          </a:p>
          <a:p>
            <a:endParaRPr lang="en-GB" sz="4900" dirty="0"/>
          </a:p>
          <a:p>
            <a:endParaRPr lang="en-GB" sz="4500" dirty="0"/>
          </a:p>
          <a:p>
            <a:endParaRPr lang="en-GB" sz="4500" dirty="0"/>
          </a:p>
        </p:txBody>
      </p:sp>
    </p:spTree>
    <p:extLst>
      <p:ext uri="{BB962C8B-B14F-4D97-AF65-F5344CB8AC3E}">
        <p14:creationId xmlns:p14="http://schemas.microsoft.com/office/powerpoint/2010/main" val="125760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7797" y="250180"/>
            <a:ext cx="2966857" cy="1325563"/>
          </a:xfrm>
        </p:spPr>
        <p:txBody>
          <a:bodyPr>
            <a:normAutofit fontScale="90000"/>
          </a:bodyPr>
          <a:lstStyle/>
          <a:p>
            <a:pPr algn="r"/>
            <a:r>
              <a:rPr lang="en-GB" sz="5300" b="1" dirty="0"/>
              <a:t>Tutor Team</a:t>
            </a:r>
            <a:endParaRPr lang="en-GB" b="1" u="sng"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
        <p:nvSpPr>
          <p:cNvPr id="11" name="TextBox 10"/>
          <p:cNvSpPr txBox="1"/>
          <p:nvPr/>
        </p:nvSpPr>
        <p:spPr>
          <a:xfrm>
            <a:off x="1781502" y="6022428"/>
            <a:ext cx="3578774" cy="488731"/>
          </a:xfrm>
          <a:prstGeom prst="rect">
            <a:avLst/>
          </a:prstGeom>
          <a:noFill/>
          <a:effectLst>
            <a:softEdge rad="546100"/>
          </a:effectLst>
        </p:spPr>
        <p:txBody>
          <a:bodyPr wrap="square" rtlCol="0">
            <a:spAutoFit/>
          </a:bodyPr>
          <a:lstStyle/>
          <a:p>
            <a:endParaRPr lang="en-GB" dirty="0"/>
          </a:p>
        </p:txBody>
      </p:sp>
      <p:sp>
        <p:nvSpPr>
          <p:cNvPr id="12" name="Rounded Rectangle 11"/>
          <p:cNvSpPr/>
          <p:nvPr/>
        </p:nvSpPr>
        <p:spPr>
          <a:xfrm>
            <a:off x="1595978" y="2624362"/>
            <a:ext cx="3578773" cy="2678543"/>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TextBox 12"/>
          <p:cNvSpPr txBox="1"/>
          <p:nvPr/>
        </p:nvSpPr>
        <p:spPr>
          <a:xfrm>
            <a:off x="1484590" y="3511506"/>
            <a:ext cx="3690161" cy="1138773"/>
          </a:xfrm>
          <a:prstGeom prst="rect">
            <a:avLst/>
          </a:prstGeom>
          <a:noFill/>
        </p:spPr>
        <p:txBody>
          <a:bodyPr wrap="square" rtlCol="0">
            <a:spAutoFit/>
          </a:bodyPr>
          <a:lstStyle/>
          <a:p>
            <a:pPr algn="ctr"/>
            <a:r>
              <a:rPr lang="en-GB" sz="2400" b="1" dirty="0">
                <a:solidFill>
                  <a:schemeClr val="bg1"/>
                </a:solidFill>
              </a:rPr>
              <a:t>Liam McGuinness</a:t>
            </a:r>
          </a:p>
          <a:p>
            <a:pPr algn="ctr"/>
            <a:r>
              <a:rPr lang="en-GB" sz="2400" b="1" dirty="0">
                <a:solidFill>
                  <a:schemeClr val="bg1"/>
                </a:solidFill>
              </a:rPr>
              <a:t>Head of Year 10</a:t>
            </a:r>
          </a:p>
          <a:p>
            <a:pPr algn="ctr"/>
            <a:r>
              <a:rPr lang="en-GB" sz="2000" b="1" dirty="0">
                <a:solidFill>
                  <a:schemeClr val="bg1"/>
                </a:solidFill>
              </a:rPr>
              <a:t>lmcguinness033@c2ken.net</a:t>
            </a:r>
          </a:p>
        </p:txBody>
      </p:sp>
      <p:sp>
        <p:nvSpPr>
          <p:cNvPr id="15" name="Content Placeholder 2"/>
          <p:cNvSpPr>
            <a:spLocks noGrp="1"/>
          </p:cNvSpPr>
          <p:nvPr>
            <p:ph idx="1"/>
          </p:nvPr>
        </p:nvSpPr>
        <p:spPr>
          <a:xfrm>
            <a:off x="5360276" y="2154733"/>
            <a:ext cx="6773470" cy="4351338"/>
          </a:xfrm>
        </p:spPr>
        <p:txBody>
          <a:bodyPr/>
          <a:lstStyle/>
          <a:p>
            <a:pPr marL="0" indent="0" algn="ctr">
              <a:buNone/>
            </a:pPr>
            <a:endParaRPr lang="en-GB" sz="2400" b="1" u="sng" dirty="0"/>
          </a:p>
          <a:p>
            <a:pPr marL="0" indent="0">
              <a:buNone/>
            </a:pPr>
            <a:r>
              <a:rPr lang="en-GB" sz="2400" b="1" dirty="0"/>
              <a:t>10A</a:t>
            </a:r>
            <a:r>
              <a:rPr lang="en-GB" sz="2400" dirty="0"/>
              <a:t> – Mr M Fleming [mfleming937@c2ken.net]</a:t>
            </a:r>
          </a:p>
          <a:p>
            <a:pPr marL="0" indent="0">
              <a:buNone/>
            </a:pPr>
            <a:r>
              <a:rPr lang="en-GB" sz="2400" b="1" dirty="0"/>
              <a:t>10B</a:t>
            </a:r>
            <a:r>
              <a:rPr lang="en-GB" sz="2400" dirty="0"/>
              <a:t> – Mr P McAllister [pmcallister801@c2ken.net]</a:t>
            </a:r>
          </a:p>
          <a:p>
            <a:pPr marL="0" indent="0">
              <a:buNone/>
            </a:pPr>
            <a:r>
              <a:rPr lang="en-GB" sz="2400" b="1" dirty="0"/>
              <a:t>10C</a:t>
            </a:r>
            <a:r>
              <a:rPr lang="en-GB" sz="2400" dirty="0"/>
              <a:t> – Mrs N </a:t>
            </a:r>
            <a:r>
              <a:rPr lang="en-GB" sz="2400" dirty="0" err="1"/>
              <a:t>Catney</a:t>
            </a:r>
            <a:r>
              <a:rPr lang="en-GB" sz="2400" dirty="0"/>
              <a:t> [ncatney613@c2ken.net]</a:t>
            </a:r>
          </a:p>
          <a:p>
            <a:pPr marL="0" indent="0">
              <a:buNone/>
            </a:pPr>
            <a:r>
              <a:rPr lang="en-GB" sz="2400" b="1" dirty="0"/>
              <a:t>10D</a:t>
            </a:r>
            <a:r>
              <a:rPr lang="en-GB" sz="2400" dirty="0"/>
              <a:t> – Miss T Bell [tbell753@c2ken.net]</a:t>
            </a:r>
          </a:p>
          <a:p>
            <a:pPr marL="0" indent="0">
              <a:buNone/>
            </a:pPr>
            <a:r>
              <a:rPr lang="en-GB" sz="2400" b="1" dirty="0"/>
              <a:t>10E</a:t>
            </a:r>
            <a:r>
              <a:rPr lang="en-GB" sz="2400" dirty="0"/>
              <a:t> – Mrs A Edwards [aedwards263@c2ken.net]</a:t>
            </a:r>
          </a:p>
          <a:p>
            <a:pPr marL="0" indent="0">
              <a:buNone/>
            </a:pPr>
            <a:r>
              <a:rPr lang="en-GB" sz="2400" b="1" dirty="0"/>
              <a:t>10F</a:t>
            </a:r>
            <a:r>
              <a:rPr lang="en-GB" sz="2400" dirty="0"/>
              <a:t> – Mrs E Traynor [emcaleese689@c2ken.net]</a:t>
            </a:r>
          </a:p>
          <a:p>
            <a:pPr marL="0" indent="0">
              <a:buNone/>
            </a:pPr>
            <a:endParaRPr lang="en-GB" dirty="0"/>
          </a:p>
        </p:txBody>
      </p:sp>
    </p:spTree>
    <p:extLst>
      <p:ext uri="{BB962C8B-B14F-4D97-AF65-F5344CB8AC3E}">
        <p14:creationId xmlns:p14="http://schemas.microsoft.com/office/powerpoint/2010/main" val="355030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Key Stage 3 – An Academic and Personal Journey </a:t>
            </a:r>
          </a:p>
        </p:txBody>
      </p:sp>
      <p:sp>
        <p:nvSpPr>
          <p:cNvPr id="3" name="Content Placeholder 2"/>
          <p:cNvSpPr>
            <a:spLocks noGrp="1"/>
          </p:cNvSpPr>
          <p:nvPr>
            <p:ph idx="1"/>
          </p:nvPr>
        </p:nvSpPr>
        <p:spPr>
          <a:xfrm>
            <a:off x="1781502" y="1825624"/>
            <a:ext cx="10410497" cy="5032376"/>
          </a:xfrm>
        </p:spPr>
        <p:txBody>
          <a:bodyPr>
            <a:normAutofit/>
          </a:bodyPr>
          <a:lstStyle/>
          <a:p>
            <a:r>
              <a:rPr lang="en-GB" sz="2400" dirty="0"/>
              <a:t>The Key Stage 3 journey is crucial in the academic and personal development of our students.</a:t>
            </a:r>
          </a:p>
          <a:p>
            <a:r>
              <a:rPr lang="en-GB" sz="2400" dirty="0"/>
              <a:t>There are three distinct steps across years 8, 9 and 10</a:t>
            </a:r>
          </a:p>
          <a:p>
            <a:endParaRPr lang="en-GB" sz="2400" dirty="0"/>
          </a:p>
          <a:p>
            <a:endParaRPr lang="en-GB" sz="2400" dirty="0"/>
          </a:p>
          <a:p>
            <a:endParaRPr lang="en-GB" sz="2400" dirty="0"/>
          </a:p>
          <a:p>
            <a:endParaRPr lang="en-GB" sz="2400" dirty="0"/>
          </a:p>
          <a:p>
            <a:r>
              <a:rPr lang="en-GB" sz="2400" dirty="0"/>
              <a:t>Each of these steps prepares our students for taking the next one successfully.</a:t>
            </a:r>
          </a:p>
          <a:p>
            <a:r>
              <a:rPr lang="en-GB" sz="2400" dirty="0"/>
              <a:t>It is important, therefore, that our students understand each of these steps and put measures in place to ensure that they make the most of the opportunities presented to them along the way.</a:t>
            </a:r>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
        <p:nvSpPr>
          <p:cNvPr id="4" name="Rounded Rectangle 3"/>
          <p:cNvSpPr/>
          <p:nvPr/>
        </p:nvSpPr>
        <p:spPr>
          <a:xfrm>
            <a:off x="1844562" y="3090041"/>
            <a:ext cx="2475186" cy="1245476"/>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extBox 5"/>
          <p:cNvSpPr txBox="1"/>
          <p:nvPr/>
        </p:nvSpPr>
        <p:spPr>
          <a:xfrm>
            <a:off x="1781501" y="3135188"/>
            <a:ext cx="2601309" cy="1200329"/>
          </a:xfrm>
          <a:prstGeom prst="rect">
            <a:avLst/>
          </a:prstGeom>
          <a:noFill/>
        </p:spPr>
        <p:txBody>
          <a:bodyPr wrap="square" rtlCol="0">
            <a:spAutoFit/>
          </a:bodyPr>
          <a:lstStyle/>
          <a:p>
            <a:pPr algn="ctr"/>
            <a:r>
              <a:rPr lang="en-GB" b="1" u="sng" dirty="0">
                <a:solidFill>
                  <a:schemeClr val="bg1"/>
                </a:solidFill>
              </a:rPr>
              <a:t>Year 8</a:t>
            </a:r>
          </a:p>
          <a:p>
            <a:pPr algn="ctr"/>
            <a:r>
              <a:rPr lang="en-GB" dirty="0">
                <a:solidFill>
                  <a:schemeClr val="bg1"/>
                </a:solidFill>
              </a:rPr>
              <a:t>A time of exploration, discovery and settling in</a:t>
            </a:r>
            <a:endParaRPr lang="en-GB" b="1" dirty="0">
              <a:solidFill>
                <a:schemeClr val="bg1"/>
              </a:solidFill>
            </a:endParaRPr>
          </a:p>
          <a:p>
            <a:pPr algn="ctr"/>
            <a:endParaRPr lang="en-GB" b="1" dirty="0">
              <a:solidFill>
                <a:schemeClr val="bg1"/>
              </a:solidFill>
            </a:endParaRPr>
          </a:p>
        </p:txBody>
      </p:sp>
      <p:sp>
        <p:nvSpPr>
          <p:cNvPr id="9" name="Rounded Rectangle 8"/>
          <p:cNvSpPr/>
          <p:nvPr/>
        </p:nvSpPr>
        <p:spPr>
          <a:xfrm>
            <a:off x="5231972" y="3090040"/>
            <a:ext cx="2401279" cy="1640985"/>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TextBox 9"/>
          <p:cNvSpPr txBox="1"/>
          <p:nvPr/>
        </p:nvSpPr>
        <p:spPr>
          <a:xfrm>
            <a:off x="5231971" y="3154283"/>
            <a:ext cx="2475186" cy="1754326"/>
          </a:xfrm>
          <a:prstGeom prst="rect">
            <a:avLst/>
          </a:prstGeom>
          <a:noFill/>
        </p:spPr>
        <p:txBody>
          <a:bodyPr wrap="square" rtlCol="0">
            <a:spAutoFit/>
          </a:bodyPr>
          <a:lstStyle/>
          <a:p>
            <a:pPr algn="ctr"/>
            <a:r>
              <a:rPr lang="en-GB" b="1" u="sng" dirty="0">
                <a:solidFill>
                  <a:schemeClr val="bg1"/>
                </a:solidFill>
              </a:rPr>
              <a:t>Year 9</a:t>
            </a:r>
          </a:p>
          <a:p>
            <a:pPr algn="ctr"/>
            <a:r>
              <a:rPr lang="en-GB" dirty="0">
                <a:solidFill>
                  <a:schemeClr val="bg1"/>
                </a:solidFill>
              </a:rPr>
              <a:t>Beginning to establish who they are academically and personally </a:t>
            </a:r>
          </a:p>
          <a:p>
            <a:pPr algn="ctr"/>
            <a:endParaRPr lang="en-GB" b="1" dirty="0">
              <a:solidFill>
                <a:schemeClr val="bg1"/>
              </a:solidFill>
            </a:endParaRPr>
          </a:p>
        </p:txBody>
      </p:sp>
      <p:sp>
        <p:nvSpPr>
          <p:cNvPr id="11" name="Rounded Rectangle 10"/>
          <p:cNvSpPr/>
          <p:nvPr/>
        </p:nvSpPr>
        <p:spPr>
          <a:xfrm>
            <a:off x="8619381" y="3090041"/>
            <a:ext cx="3281853" cy="1640984"/>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TextBox 11"/>
          <p:cNvSpPr txBox="1"/>
          <p:nvPr/>
        </p:nvSpPr>
        <p:spPr>
          <a:xfrm>
            <a:off x="8619381" y="3135188"/>
            <a:ext cx="3281853" cy="1615827"/>
          </a:xfrm>
          <a:prstGeom prst="rect">
            <a:avLst/>
          </a:prstGeom>
          <a:noFill/>
        </p:spPr>
        <p:txBody>
          <a:bodyPr wrap="square" rtlCol="0">
            <a:spAutoFit/>
          </a:bodyPr>
          <a:lstStyle/>
          <a:p>
            <a:pPr algn="ctr"/>
            <a:r>
              <a:rPr lang="en-GB" b="1" u="sng" dirty="0">
                <a:solidFill>
                  <a:schemeClr val="bg1"/>
                </a:solidFill>
              </a:rPr>
              <a:t>Year 10</a:t>
            </a:r>
          </a:p>
          <a:p>
            <a:pPr algn="ctr"/>
            <a:endParaRPr lang="en-GB" sz="900" b="1" u="sng" dirty="0">
              <a:solidFill>
                <a:schemeClr val="bg1"/>
              </a:solidFill>
            </a:endParaRPr>
          </a:p>
          <a:p>
            <a:pPr algn="ctr"/>
            <a:r>
              <a:rPr lang="en-GB" b="1" dirty="0">
                <a:solidFill>
                  <a:schemeClr val="bg1"/>
                </a:solidFill>
              </a:rPr>
              <a:t>Making significant decisions and final preparations for making the step up to GCSE study</a:t>
            </a:r>
          </a:p>
          <a:p>
            <a:pPr algn="ctr"/>
            <a:endParaRPr lang="en-GB" b="1" dirty="0">
              <a:solidFill>
                <a:schemeClr val="bg1"/>
              </a:solidFill>
            </a:endParaRPr>
          </a:p>
        </p:txBody>
      </p:sp>
      <p:pic>
        <p:nvPicPr>
          <p:cNvPr id="2050" name="Picture 2" descr="Reviews for Stencil Ease 24 in. Arrow Sign Stencil - CC0081A - The Home  Dep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3450" y="3381412"/>
            <a:ext cx="707880" cy="707880"/>
          </a:xfrm>
          <a:prstGeom prst="rect">
            <a:avLst/>
          </a:prstGeom>
          <a:solidFill>
            <a:schemeClr val="accent6">
              <a:lumMod val="40000"/>
              <a:lumOff val="60000"/>
            </a:schemeClr>
          </a:solidFill>
        </p:spPr>
      </p:pic>
      <p:pic>
        <p:nvPicPr>
          <p:cNvPr id="26" name="Picture 2" descr="Reviews for Stencil Ease 24 in. Arrow Sign Stencil - CC0081A - The Home  Dep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221" y="3358839"/>
            <a:ext cx="707880" cy="707880"/>
          </a:xfrm>
          <a:prstGeom prst="rect">
            <a:avLst/>
          </a:prstGeom>
          <a:solidFill>
            <a:schemeClr val="accent6">
              <a:lumMod val="40000"/>
              <a:lumOff val="60000"/>
            </a:schemeClr>
          </a:solidFill>
        </p:spPr>
      </p:pic>
    </p:spTree>
    <p:extLst>
      <p:ext uri="{BB962C8B-B14F-4D97-AF65-F5344CB8AC3E}">
        <p14:creationId xmlns:p14="http://schemas.microsoft.com/office/powerpoint/2010/main" val="428898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Long Term Vision - Success </a:t>
            </a:r>
          </a:p>
        </p:txBody>
      </p:sp>
      <p:sp>
        <p:nvSpPr>
          <p:cNvPr id="3" name="Content Placeholder 2"/>
          <p:cNvSpPr>
            <a:spLocks noGrp="1"/>
          </p:cNvSpPr>
          <p:nvPr>
            <p:ph idx="1"/>
          </p:nvPr>
        </p:nvSpPr>
        <p:spPr>
          <a:xfrm>
            <a:off x="5975131" y="1860521"/>
            <a:ext cx="6216869" cy="4261443"/>
          </a:xfrm>
        </p:spPr>
        <p:txBody>
          <a:bodyPr>
            <a:normAutofit/>
          </a:bodyPr>
          <a:lstStyle/>
          <a:p>
            <a:pPr>
              <a:lnSpc>
                <a:spcPct val="100000"/>
              </a:lnSpc>
            </a:pPr>
            <a:r>
              <a:rPr lang="en-GB" sz="2400" dirty="0"/>
              <a:t>At Key Stage 4 our students will embark upon GCSE study.</a:t>
            </a:r>
          </a:p>
          <a:p>
            <a:pPr>
              <a:lnSpc>
                <a:spcPct val="100000"/>
              </a:lnSpc>
            </a:pPr>
            <a:r>
              <a:rPr lang="en-GB" sz="2400" dirty="0"/>
              <a:t>By starting this process with a well-developed and clear sense of who they are and how they can be successful, enhances their chances of realising their true potential.</a:t>
            </a:r>
          </a:p>
          <a:p>
            <a:pPr>
              <a:lnSpc>
                <a:spcPct val="100000"/>
              </a:lnSpc>
            </a:pPr>
            <a:r>
              <a:rPr lang="en-GB" sz="2400" dirty="0"/>
              <a:t>The journey to success at GCSE starts </a:t>
            </a:r>
            <a:r>
              <a:rPr lang="en-GB" sz="2400" u="sng" dirty="0"/>
              <a:t>now…</a:t>
            </a:r>
          </a:p>
          <a:p>
            <a:pPr>
              <a:lnSpc>
                <a:spcPct val="100000"/>
              </a:lnSpc>
            </a:pPr>
            <a:r>
              <a:rPr lang="en-GB" sz="2400" dirty="0"/>
              <a:t>Hence, a successful Year 10 can have a direct impact upon the success achieved at GCSE level and beyond.</a:t>
            </a:r>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pic>
        <p:nvPicPr>
          <p:cNvPr id="10" name="Content Placeholder 3"/>
          <p:cNvPicPr>
            <a:picLocks noChangeAspect="1"/>
          </p:cNvPicPr>
          <p:nvPr/>
        </p:nvPicPr>
        <p:blipFill>
          <a:blip r:embed="rId3"/>
          <a:stretch>
            <a:fillRect/>
          </a:stretch>
        </p:blipFill>
        <p:spPr>
          <a:xfrm>
            <a:off x="1781502" y="2295950"/>
            <a:ext cx="3988217" cy="3277535"/>
          </a:xfrm>
          <a:prstGeom prst="rect">
            <a:avLst/>
          </a:prstGeom>
        </p:spPr>
      </p:pic>
    </p:spTree>
    <p:extLst>
      <p:ext uri="{BB962C8B-B14F-4D97-AF65-F5344CB8AC3E}">
        <p14:creationId xmlns:p14="http://schemas.microsoft.com/office/powerpoint/2010/main" val="45730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Academic Journey </a:t>
            </a:r>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pic>
        <p:nvPicPr>
          <p:cNvPr id="9" name="Picture 8"/>
          <p:cNvPicPr>
            <a:picLocks noChangeAspect="1"/>
          </p:cNvPicPr>
          <p:nvPr/>
        </p:nvPicPr>
        <p:blipFill>
          <a:blip r:embed="rId3"/>
          <a:stretch>
            <a:fillRect/>
          </a:stretch>
        </p:blipFill>
        <p:spPr>
          <a:xfrm>
            <a:off x="1673456" y="2093726"/>
            <a:ext cx="5241507" cy="3904299"/>
          </a:xfrm>
          <a:prstGeom prst="rect">
            <a:avLst/>
          </a:prstGeom>
        </p:spPr>
      </p:pic>
      <p:sp>
        <p:nvSpPr>
          <p:cNvPr id="3" name="Content Placeholder 2"/>
          <p:cNvSpPr>
            <a:spLocks noGrp="1"/>
          </p:cNvSpPr>
          <p:nvPr>
            <p:ph idx="1"/>
          </p:nvPr>
        </p:nvSpPr>
        <p:spPr>
          <a:xfrm>
            <a:off x="7105830" y="1732620"/>
            <a:ext cx="5030651" cy="5125380"/>
          </a:xfrm>
        </p:spPr>
        <p:txBody>
          <a:bodyPr>
            <a:normAutofit fontScale="92500" lnSpcReduction="20000"/>
          </a:bodyPr>
          <a:lstStyle/>
          <a:p>
            <a:pPr>
              <a:lnSpc>
                <a:spcPct val="110000"/>
              </a:lnSpc>
            </a:pPr>
            <a:r>
              <a:rPr lang="en-GB" sz="2400" dirty="0"/>
              <a:t>Key Stage 3 is a vital learning curve and through a process of trial and error, Key Stage 3 students can make mistakes ‘free of charge’.</a:t>
            </a:r>
          </a:p>
          <a:p>
            <a:pPr>
              <a:lnSpc>
                <a:spcPct val="110000"/>
              </a:lnSpc>
            </a:pPr>
            <a:r>
              <a:rPr lang="en-GB" sz="2400" dirty="0"/>
              <a:t>This allows them to sharpen their academic skills and facilitate progression towards fulfilling their potential.</a:t>
            </a:r>
          </a:p>
          <a:p>
            <a:pPr>
              <a:lnSpc>
                <a:spcPct val="110000"/>
              </a:lnSpc>
            </a:pPr>
            <a:r>
              <a:rPr lang="en-GB" sz="2400" dirty="0"/>
              <a:t>However, this must all be underpinned with a drive and determination to improve. </a:t>
            </a:r>
          </a:p>
          <a:p>
            <a:pPr>
              <a:lnSpc>
                <a:spcPct val="110000"/>
              </a:lnSpc>
            </a:pPr>
            <a:r>
              <a:rPr lang="en-GB" sz="2400" dirty="0"/>
              <a:t>These mistakes can only be turned into positives if a student learns from them and takes appropriate action to rectify the issue. </a:t>
            </a:r>
          </a:p>
          <a:p>
            <a:pPr lvl="3"/>
            <a:endParaRPr lang="en-GB" sz="1600" dirty="0"/>
          </a:p>
        </p:txBody>
      </p:sp>
    </p:spTree>
    <p:extLst>
      <p:ext uri="{BB962C8B-B14F-4D97-AF65-F5344CB8AC3E}">
        <p14:creationId xmlns:p14="http://schemas.microsoft.com/office/powerpoint/2010/main" val="28888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What Makes a Successful Year 10?</a:t>
            </a:r>
          </a:p>
        </p:txBody>
      </p:sp>
      <p:sp>
        <p:nvSpPr>
          <p:cNvPr id="3" name="Content Placeholder 2"/>
          <p:cNvSpPr>
            <a:spLocks noGrp="1"/>
          </p:cNvSpPr>
          <p:nvPr>
            <p:ph idx="1"/>
          </p:nvPr>
        </p:nvSpPr>
        <p:spPr>
          <a:xfrm>
            <a:off x="1781501" y="1825625"/>
            <a:ext cx="10105697" cy="4732830"/>
          </a:xfrm>
        </p:spPr>
        <p:txBody>
          <a:bodyPr>
            <a:normAutofit/>
          </a:bodyPr>
          <a:lstStyle/>
          <a:p>
            <a:pPr algn="just"/>
            <a:r>
              <a:rPr lang="en-GB" sz="2600" dirty="0"/>
              <a:t>At the end of Year 10 we hope to have a cohort of students who feel ready to progress to GCSE study.</a:t>
            </a:r>
          </a:p>
          <a:p>
            <a:pPr algn="just"/>
            <a:r>
              <a:rPr lang="en-GB" sz="2600" dirty="0"/>
              <a:t>To gauge this success, it is important to identify some key objectives. </a:t>
            </a:r>
          </a:p>
          <a:p>
            <a:pPr marL="0" indent="0" algn="just">
              <a:buNone/>
            </a:pPr>
            <a:endParaRPr lang="en-GB" sz="1050" dirty="0"/>
          </a:p>
          <a:p>
            <a:pPr marL="0" indent="0" algn="just">
              <a:buNone/>
            </a:pPr>
            <a:r>
              <a:rPr lang="en-GB" b="1" dirty="0"/>
              <a:t>It is our collective hope that students:</a:t>
            </a:r>
            <a:r>
              <a:rPr lang="en-GB" dirty="0"/>
              <a:t> </a:t>
            </a:r>
          </a:p>
          <a:p>
            <a:pPr lvl="1" algn="just"/>
            <a:r>
              <a:rPr lang="en-GB" dirty="0"/>
              <a:t>Chose the best suited combination of subjects that enables GCSE success.</a:t>
            </a:r>
          </a:p>
          <a:p>
            <a:pPr lvl="1" algn="just"/>
            <a:r>
              <a:rPr lang="en-GB" dirty="0"/>
              <a:t>Progress towards achieving self-identified targets. </a:t>
            </a:r>
          </a:p>
          <a:p>
            <a:pPr lvl="1" algn="just"/>
            <a:r>
              <a:rPr lang="en-GB" dirty="0"/>
              <a:t>Gain an awareness of what routines and habits facilitate good quality learning.</a:t>
            </a:r>
          </a:p>
          <a:p>
            <a:pPr lvl="1" algn="just"/>
            <a:r>
              <a:rPr lang="en-GB" dirty="0"/>
              <a:t>Develop effective study techniques and practices. </a:t>
            </a:r>
          </a:p>
          <a:p>
            <a:pPr lvl="1" algn="just"/>
            <a:r>
              <a:rPr lang="en-GB" dirty="0"/>
              <a:t>Hone additional skills through their participation in extracurricular activities. </a:t>
            </a:r>
          </a:p>
          <a:p>
            <a:pPr lvl="1" algn="just"/>
            <a:endParaRPr lang="en-GB" dirty="0"/>
          </a:p>
          <a:p>
            <a:pPr lvl="1" algn="just"/>
            <a:endParaRPr lang="en-GB" dirty="0"/>
          </a:p>
          <a:p>
            <a:pPr lvl="1" algn="just"/>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421128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1746030" y="3667706"/>
            <a:ext cx="10184526" cy="292046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587902" y="186310"/>
            <a:ext cx="9572298" cy="1325563"/>
          </a:xfrm>
        </p:spPr>
        <p:txBody>
          <a:bodyPr/>
          <a:lstStyle/>
          <a:p>
            <a:r>
              <a:rPr lang="en-GB" b="1" dirty="0"/>
              <a:t>Turning Negatives into Positives</a:t>
            </a:r>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
        <p:nvSpPr>
          <p:cNvPr id="4" name="Content Placeholder 3"/>
          <p:cNvSpPr>
            <a:spLocks noGrp="1"/>
          </p:cNvSpPr>
          <p:nvPr>
            <p:ph idx="1"/>
          </p:nvPr>
        </p:nvSpPr>
        <p:spPr>
          <a:xfrm>
            <a:off x="2052144" y="3848600"/>
            <a:ext cx="9572298" cy="2739572"/>
          </a:xfrm>
        </p:spPr>
        <p:txBody>
          <a:bodyPr>
            <a:normAutofit fontScale="70000" lnSpcReduction="20000"/>
          </a:bodyPr>
          <a:lstStyle/>
          <a:p>
            <a:pPr marL="0" indent="0" algn="ctr">
              <a:buNone/>
            </a:pPr>
            <a:r>
              <a:rPr lang="en-GB" sz="3600" b="1" i="1" dirty="0">
                <a:solidFill>
                  <a:schemeClr val="bg1"/>
                </a:solidFill>
              </a:rPr>
              <a:t>"</a:t>
            </a:r>
            <a:r>
              <a:rPr lang="en-GB" b="1" i="1" dirty="0">
                <a:solidFill>
                  <a:schemeClr val="bg1"/>
                </a:solidFill>
              </a:rPr>
              <a:t>When you're playing a point, it is the most important thing in the world…..But when it's behind you, it's behind you. This mindset is really crucial, because it frees you to fully commit to the next point and the next one after that with intensity, clarity and focus…</a:t>
            </a:r>
          </a:p>
          <a:p>
            <a:pPr marL="0" indent="0" algn="ctr">
              <a:buNone/>
            </a:pPr>
            <a:endParaRPr lang="en-GB" b="1" i="1" dirty="0">
              <a:solidFill>
                <a:schemeClr val="bg1"/>
              </a:solidFill>
            </a:endParaRPr>
          </a:p>
          <a:p>
            <a:pPr marL="0" indent="0" algn="ctr">
              <a:buNone/>
            </a:pPr>
            <a:r>
              <a:rPr lang="en-GB" b="1" i="1" dirty="0">
                <a:solidFill>
                  <a:schemeClr val="bg1"/>
                </a:solidFill>
              </a:rPr>
              <a:t>"</a:t>
            </a:r>
            <a:r>
              <a:rPr lang="en-GB" sz="3200" b="1" i="1" dirty="0">
                <a:solidFill>
                  <a:schemeClr val="bg1"/>
                </a:solidFill>
              </a:rPr>
              <a:t>You want to become a master at overcoming hard moments. That to me is the sign of a champion”</a:t>
            </a:r>
          </a:p>
          <a:p>
            <a:pPr marL="0" indent="0" algn="ctr">
              <a:buNone/>
            </a:pPr>
            <a:endParaRPr lang="en-GB" sz="2400" b="1" i="1" noProof="0" dirty="0">
              <a:solidFill>
                <a:schemeClr val="bg1"/>
              </a:solidFill>
            </a:endParaRPr>
          </a:p>
          <a:p>
            <a:pPr marL="0" indent="0">
              <a:buNone/>
            </a:pPr>
            <a:r>
              <a:rPr kumimoji="0" lang="en-GB" sz="2400" b="1" i="0" u="none" strike="noStrike" kern="1200" cap="none" spc="0" normalizeH="0" baseline="0" noProof="0" dirty="0">
                <a:ln>
                  <a:noFill/>
                </a:ln>
                <a:solidFill>
                  <a:srgbClr val="3E4855"/>
                </a:solidFill>
                <a:effectLst/>
                <a:uLnTx/>
                <a:uFillTx/>
                <a:latin typeface="Averta"/>
                <a:ea typeface="+mn-ea"/>
                <a:cs typeface="+mn-cs"/>
              </a:rPr>
              <a:t>- Roger Federer</a:t>
            </a:r>
            <a:endParaRPr lang="en-GB" b="1" i="1" dirty="0">
              <a:solidFill>
                <a:schemeClr val="bg1"/>
              </a:solidFill>
            </a:endParaRPr>
          </a:p>
        </p:txBody>
      </p:sp>
      <p:sp>
        <p:nvSpPr>
          <p:cNvPr id="9" name="TextBox 8">
            <a:extLst>
              <a:ext uri="{FF2B5EF4-FFF2-40B4-BE49-F238E27FC236}">
                <a16:creationId xmlns:a16="http://schemas.microsoft.com/office/drawing/2014/main" id="{7B67B21D-4E9B-1F8A-ADA8-87D393AAF17F}"/>
              </a:ext>
            </a:extLst>
          </p:cNvPr>
          <p:cNvSpPr txBox="1"/>
          <p:nvPr/>
        </p:nvSpPr>
        <p:spPr>
          <a:xfrm>
            <a:off x="1587901" y="1778978"/>
            <a:ext cx="9831209" cy="1569660"/>
          </a:xfrm>
          <a:prstGeom prst="rect">
            <a:avLst/>
          </a:prstGeom>
          <a:noFill/>
        </p:spPr>
        <p:txBody>
          <a:bodyPr wrap="square">
            <a:spAutoFit/>
          </a:bodyPr>
          <a:lstStyle/>
          <a:p>
            <a:r>
              <a:rPr lang="en-GB" sz="2400" b="1" i="0" dirty="0">
                <a:solidFill>
                  <a:srgbClr val="3E4855"/>
                </a:solidFill>
                <a:effectLst/>
                <a:latin typeface="Averta"/>
              </a:rPr>
              <a:t>In life and in the classroom, there will be brief moments of difficulty. This is where a positive and determined mindset is key. </a:t>
            </a:r>
          </a:p>
          <a:p>
            <a:r>
              <a:rPr lang="en-GB" sz="2400" b="1" i="0" dirty="0">
                <a:solidFill>
                  <a:srgbClr val="3E4855"/>
                </a:solidFill>
                <a:effectLst/>
                <a:latin typeface="Averta"/>
              </a:rPr>
              <a:t>Roger Federer gestures during Dartmouth College’s commencement ceremony in Hanover, New Hampshire on June 9, 2024.</a:t>
            </a:r>
            <a:endParaRPr lang="en-GB" sz="2400" dirty="0"/>
          </a:p>
        </p:txBody>
      </p:sp>
    </p:spTree>
    <p:extLst>
      <p:ext uri="{BB962C8B-B14F-4D97-AF65-F5344CB8AC3E}">
        <p14:creationId xmlns:p14="http://schemas.microsoft.com/office/powerpoint/2010/main" val="266936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Preparation and Assessments </a:t>
            </a:r>
          </a:p>
        </p:txBody>
      </p:sp>
      <p:sp>
        <p:nvSpPr>
          <p:cNvPr id="3" name="Content Placeholder 2"/>
          <p:cNvSpPr>
            <a:spLocks noGrp="1"/>
          </p:cNvSpPr>
          <p:nvPr>
            <p:ph idx="1"/>
          </p:nvPr>
        </p:nvSpPr>
        <p:spPr>
          <a:xfrm>
            <a:off x="1484587" y="1639614"/>
            <a:ext cx="10330042" cy="4732830"/>
          </a:xfrm>
        </p:spPr>
        <p:txBody>
          <a:bodyPr>
            <a:normAutofit/>
          </a:bodyPr>
          <a:lstStyle/>
          <a:p>
            <a:pPr lvl="1"/>
            <a:endParaRPr lang="en-GB" dirty="0"/>
          </a:p>
          <a:p>
            <a:pPr lvl="1"/>
            <a:r>
              <a:rPr lang="en-GB" dirty="0"/>
              <a:t>Students need to be well prepared for Year 10 assessments throughout the academic year.</a:t>
            </a:r>
          </a:p>
          <a:p>
            <a:pPr lvl="1"/>
            <a:r>
              <a:rPr lang="en-GB" dirty="0"/>
              <a:t>The </a:t>
            </a:r>
            <a:r>
              <a:rPr lang="en-GB" b="1" dirty="0"/>
              <a:t>2025 Christmas Examination results will be a key benchmark</a:t>
            </a:r>
            <a:r>
              <a:rPr lang="en-GB" dirty="0"/>
              <a:t> in relation to your son’s GCSE subject choices in Jan/Feb 2026</a:t>
            </a:r>
          </a:p>
          <a:p>
            <a:pPr lvl="1"/>
            <a:r>
              <a:rPr lang="en-GB" dirty="0"/>
              <a:t>We will use the results from this examination series to guide students in the subject choice process.</a:t>
            </a:r>
          </a:p>
          <a:p>
            <a:pPr lvl="1"/>
            <a:r>
              <a:rPr lang="en-GB" b="1" dirty="0"/>
              <a:t>These exams will be the most important examinations these students will have taken to date.</a:t>
            </a:r>
          </a:p>
          <a:p>
            <a:pPr lvl="1"/>
            <a:r>
              <a:rPr lang="en-GB" dirty="0"/>
              <a:t>In lessons there will be an emphasis placed upon the importance of these exams, as there also should be at home.</a:t>
            </a:r>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71913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GB" dirty="0"/>
            </a:br>
            <a:br>
              <a:rPr lang="en-GB" dirty="0"/>
            </a:br>
            <a:br>
              <a:rPr lang="en-GB" dirty="0"/>
            </a:br>
            <a:br>
              <a:rPr lang="en-GB" dirty="0"/>
            </a:br>
            <a:br>
              <a:rPr lang="en-GB" dirty="0"/>
            </a:br>
            <a:br>
              <a:rPr lang="en-GB" dirty="0"/>
            </a:br>
            <a:br>
              <a:rPr lang="en-GB" dirty="0"/>
            </a:br>
            <a:r>
              <a:rPr lang="en-GB" dirty="0"/>
              <a:t> </a:t>
            </a:r>
            <a:br>
              <a:rPr lang="en-GB" dirty="0"/>
            </a:br>
            <a:br>
              <a:rPr lang="en-GB" dirty="0"/>
            </a:br>
            <a:br>
              <a:rPr lang="en-GB" dirty="0"/>
            </a:br>
            <a:br>
              <a:rPr lang="en-GB" dirty="0"/>
            </a:br>
            <a:r>
              <a:rPr lang="en-GB" sz="4800" dirty="0"/>
              <a:t>SDP KS3 Update </a:t>
            </a:r>
          </a:p>
        </p:txBody>
      </p:sp>
      <p:sp>
        <p:nvSpPr>
          <p:cNvPr id="3" name="Subtitle 2"/>
          <p:cNvSpPr>
            <a:spLocks noGrp="1"/>
          </p:cNvSpPr>
          <p:nvPr>
            <p:ph type="subTitle" idx="1"/>
          </p:nvPr>
        </p:nvSpPr>
        <p:spPr>
          <a:xfrm>
            <a:off x="1507067" y="4050836"/>
            <a:ext cx="7766936" cy="1096899"/>
          </a:xfrm>
        </p:spPr>
        <p:txBody>
          <a:bodyPr/>
          <a:lstStyle/>
          <a:p>
            <a:endParaRPr lang="en-GB" dirty="0"/>
          </a:p>
          <a:p>
            <a:r>
              <a:rPr lang="en-GB" sz="2000" dirty="0"/>
              <a:t>(August 2025)</a:t>
            </a:r>
          </a:p>
          <a:p>
            <a:endParaRPr lang="en-GB" dirty="0"/>
          </a:p>
          <a:p>
            <a:endParaRPr lang="en-GB" dirty="0"/>
          </a:p>
        </p:txBody>
      </p:sp>
      <p:pic>
        <p:nvPicPr>
          <p:cNvPr id="5" name="Picture 4"/>
          <p:cNvPicPr>
            <a:picLocks noChangeAspect="1"/>
          </p:cNvPicPr>
          <p:nvPr/>
        </p:nvPicPr>
        <p:blipFill>
          <a:blip r:embed="rId2"/>
          <a:stretch>
            <a:fillRect/>
          </a:stretch>
        </p:blipFill>
        <p:spPr>
          <a:xfrm>
            <a:off x="858464" y="0"/>
            <a:ext cx="2760480" cy="2690400"/>
          </a:xfrm>
          <a:prstGeom prst="rect">
            <a:avLst/>
          </a:prstGeom>
        </p:spPr>
      </p:pic>
    </p:spTree>
    <p:extLst>
      <p:ext uri="{BB962C8B-B14F-4D97-AF65-F5344CB8AC3E}">
        <p14:creationId xmlns:p14="http://schemas.microsoft.com/office/powerpoint/2010/main" val="288855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026" name="Picture 2" descr="Blue green Venn diagram Blank Template - Imgf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7" y="1340069"/>
            <a:ext cx="12220905" cy="52423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81501" y="191704"/>
            <a:ext cx="10358609" cy="1325563"/>
          </a:xfrm>
        </p:spPr>
        <p:txBody>
          <a:bodyPr/>
          <a:lstStyle/>
          <a:p>
            <a:r>
              <a:rPr lang="en-GB" b="1" dirty="0"/>
              <a:t>How Can We Make Year 10 Successful?</a:t>
            </a:r>
          </a:p>
        </p:txBody>
      </p:sp>
      <p:sp>
        <p:nvSpPr>
          <p:cNvPr id="3" name="Content Placeholder 2"/>
          <p:cNvSpPr>
            <a:spLocks noGrp="1"/>
          </p:cNvSpPr>
          <p:nvPr>
            <p:ph idx="1"/>
          </p:nvPr>
        </p:nvSpPr>
        <p:spPr>
          <a:xfrm>
            <a:off x="1069099" y="2274338"/>
            <a:ext cx="3281193" cy="3373821"/>
          </a:xfrm>
          <a:ln w="3175">
            <a:noFill/>
          </a:ln>
        </p:spPr>
        <p:txBody>
          <a:bodyPr>
            <a:normAutofit/>
          </a:bodyPr>
          <a:lstStyle/>
          <a:p>
            <a:pPr marL="0" indent="0" algn="ctr">
              <a:buNone/>
            </a:pPr>
            <a:r>
              <a:rPr lang="en-GB" u="sng" dirty="0"/>
              <a:t>Staff</a:t>
            </a:r>
          </a:p>
          <a:p>
            <a:r>
              <a:rPr lang="en-GB" sz="2000" dirty="0"/>
              <a:t>Provide high quality teaching and learning</a:t>
            </a:r>
          </a:p>
          <a:p>
            <a:r>
              <a:rPr lang="en-GB" sz="2000" dirty="0"/>
              <a:t>Demand high standards</a:t>
            </a:r>
          </a:p>
          <a:p>
            <a:r>
              <a:rPr lang="en-GB" sz="2000" dirty="0"/>
              <a:t>Model expected behaviour </a:t>
            </a:r>
          </a:p>
          <a:p>
            <a:r>
              <a:rPr lang="en-GB" sz="2000" dirty="0"/>
              <a:t>Give advice and guidance</a:t>
            </a:r>
          </a:p>
          <a:p>
            <a:r>
              <a:rPr lang="en-GB" sz="2000" dirty="0"/>
              <a:t>Communicate effectively with parents/carers</a:t>
            </a:r>
          </a:p>
          <a:p>
            <a:endParaRPr lang="en-GB" sz="2000" u="sng" dirty="0"/>
          </a:p>
          <a:p>
            <a:endParaRPr lang="en-GB" sz="2000" u="sng" dirty="0"/>
          </a:p>
          <a:p>
            <a:endParaRPr lang="en-GB" sz="2000" u="sng" dirty="0"/>
          </a:p>
        </p:txBody>
      </p:sp>
      <p:pic>
        <p:nvPicPr>
          <p:cNvPr id="8" name="Picture 7" descr="St. Malachy's round logo.jpg"/>
          <p:cNvPicPr>
            <a:picLocks noChangeAspect="1"/>
          </p:cNvPicPr>
          <p:nvPr/>
        </p:nvPicPr>
        <p:blipFill>
          <a:blip r:embed="rId3"/>
          <a:stretch>
            <a:fillRect/>
          </a:stretch>
        </p:blipFill>
        <p:spPr>
          <a:xfrm>
            <a:off x="51889" y="127742"/>
            <a:ext cx="1380808" cy="1384131"/>
          </a:xfrm>
          <a:prstGeom prst="rect">
            <a:avLst/>
          </a:prstGeom>
        </p:spPr>
      </p:pic>
      <p:sp>
        <p:nvSpPr>
          <p:cNvPr id="9" name="Content Placeholder 2"/>
          <p:cNvSpPr txBox="1">
            <a:spLocks/>
          </p:cNvSpPr>
          <p:nvPr/>
        </p:nvSpPr>
        <p:spPr>
          <a:xfrm>
            <a:off x="7408476" y="2274338"/>
            <a:ext cx="3154421" cy="3373822"/>
          </a:xfrm>
          <a:prstGeom prst="rect">
            <a:avLst/>
          </a:prstGeom>
          <a:ln w="3175">
            <a:no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u="sng" dirty="0"/>
              <a:t>Parents</a:t>
            </a:r>
          </a:p>
          <a:p>
            <a:r>
              <a:rPr lang="en-GB" sz="2000" dirty="0"/>
              <a:t>Make regular check-ups with your son on his progress in school</a:t>
            </a:r>
          </a:p>
          <a:p>
            <a:r>
              <a:rPr lang="en-GB" sz="2000" dirty="0"/>
              <a:t>Develop a routine/timetable for homework and study with him</a:t>
            </a:r>
          </a:p>
          <a:p>
            <a:r>
              <a:rPr lang="en-GB" sz="2000" dirty="0"/>
              <a:t>Monitor his homework and study</a:t>
            </a:r>
          </a:p>
          <a:p>
            <a:r>
              <a:rPr lang="en-GB" sz="2000" dirty="0"/>
              <a:t>Check his work regularly and discuss it with him</a:t>
            </a:r>
          </a:p>
          <a:p>
            <a:r>
              <a:rPr lang="en-GB" sz="2000" dirty="0"/>
              <a:t>Ensure mobile phones, games consoles etc. are used in appropriate amounts</a:t>
            </a:r>
          </a:p>
          <a:p>
            <a:pPr marL="0" indent="0">
              <a:buNone/>
            </a:pPr>
            <a:endParaRPr lang="en-GB" sz="2000" dirty="0"/>
          </a:p>
          <a:p>
            <a:endParaRPr lang="en-GB" sz="2000" dirty="0"/>
          </a:p>
          <a:p>
            <a:endParaRPr lang="en-GB" sz="2000" dirty="0"/>
          </a:p>
        </p:txBody>
      </p:sp>
      <p:sp>
        <p:nvSpPr>
          <p:cNvPr id="10" name="Content Placeholder 2"/>
          <p:cNvSpPr txBox="1">
            <a:spLocks/>
          </p:cNvSpPr>
          <p:nvPr/>
        </p:nvSpPr>
        <p:spPr>
          <a:xfrm>
            <a:off x="5090945" y="2589650"/>
            <a:ext cx="1940475" cy="2743201"/>
          </a:xfrm>
          <a:prstGeom prst="rect">
            <a:avLst/>
          </a:prstGeom>
          <a:ln w="3175">
            <a:no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u="sng" dirty="0"/>
              <a:t>Together</a:t>
            </a:r>
          </a:p>
          <a:p>
            <a:pPr marL="0" indent="0" algn="ctr">
              <a:buNone/>
            </a:pPr>
            <a:r>
              <a:rPr lang="en-GB" b="1" dirty="0"/>
              <a:t>By working together and supporting each other in our roles, we ensure that we maximise our ability to successfully guide each of our students towards realising their potential</a:t>
            </a:r>
          </a:p>
        </p:txBody>
      </p:sp>
    </p:spTree>
    <p:extLst>
      <p:ext uri="{BB962C8B-B14F-4D97-AF65-F5344CB8AC3E}">
        <p14:creationId xmlns:p14="http://schemas.microsoft.com/office/powerpoint/2010/main" val="286051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Discussion – A Starting Point</a:t>
            </a:r>
          </a:p>
        </p:txBody>
      </p: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pic>
        <p:nvPicPr>
          <p:cNvPr id="10" name="Picture 9"/>
          <p:cNvPicPr>
            <a:picLocks noChangeAspect="1"/>
          </p:cNvPicPr>
          <p:nvPr/>
        </p:nvPicPr>
        <p:blipFill>
          <a:blip r:embed="rId3"/>
          <a:stretch>
            <a:fillRect/>
          </a:stretch>
        </p:blipFill>
        <p:spPr>
          <a:xfrm>
            <a:off x="3953260" y="3355465"/>
            <a:ext cx="4493708" cy="2116657"/>
          </a:xfrm>
          <a:prstGeom prst="rect">
            <a:avLst/>
          </a:prstGeom>
        </p:spPr>
      </p:pic>
      <p:sp>
        <p:nvSpPr>
          <p:cNvPr id="6" name="Rounded Rectangle 5"/>
          <p:cNvSpPr/>
          <p:nvPr/>
        </p:nvSpPr>
        <p:spPr>
          <a:xfrm>
            <a:off x="3898348" y="5594469"/>
            <a:ext cx="4603531" cy="96169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228583" y="5844484"/>
            <a:ext cx="4051737" cy="461665"/>
          </a:xfrm>
          <a:prstGeom prst="rect">
            <a:avLst/>
          </a:prstGeom>
          <a:noFill/>
        </p:spPr>
        <p:txBody>
          <a:bodyPr wrap="square" rtlCol="0">
            <a:spAutoFit/>
          </a:bodyPr>
          <a:lstStyle/>
          <a:p>
            <a:pPr algn="ctr"/>
            <a:r>
              <a:rPr lang="en-GB" sz="2400" b="1" u="sng" dirty="0">
                <a:solidFill>
                  <a:schemeClr val="bg1"/>
                </a:solidFill>
              </a:rPr>
              <a:t>Self-Reflection</a:t>
            </a:r>
          </a:p>
        </p:txBody>
      </p:sp>
      <p:sp>
        <p:nvSpPr>
          <p:cNvPr id="12" name="Rounded Rectangle 11"/>
          <p:cNvSpPr/>
          <p:nvPr/>
        </p:nvSpPr>
        <p:spPr>
          <a:xfrm>
            <a:off x="441430" y="3503651"/>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subjects they are most successful in?</a:t>
            </a:r>
          </a:p>
        </p:txBody>
      </p:sp>
      <p:sp>
        <p:nvSpPr>
          <p:cNvPr id="14" name="Rounded Rectangle 13"/>
          <p:cNvSpPr/>
          <p:nvPr/>
        </p:nvSpPr>
        <p:spPr>
          <a:xfrm>
            <a:off x="1230712" y="4972953"/>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subjects they are passionate about?</a:t>
            </a:r>
          </a:p>
        </p:txBody>
      </p:sp>
      <p:sp>
        <p:nvSpPr>
          <p:cNvPr id="16" name="Rounded Rectangle 15"/>
          <p:cNvSpPr/>
          <p:nvPr/>
        </p:nvSpPr>
        <p:spPr>
          <a:xfrm>
            <a:off x="1230712" y="2073034"/>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subjects in which they must work harder to be successful?</a:t>
            </a:r>
          </a:p>
        </p:txBody>
      </p:sp>
      <p:sp>
        <p:nvSpPr>
          <p:cNvPr id="17" name="Rounded Rectangle 16"/>
          <p:cNvSpPr/>
          <p:nvPr/>
        </p:nvSpPr>
        <p:spPr>
          <a:xfrm>
            <a:off x="9228020" y="1962878"/>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key skills they possess?</a:t>
            </a:r>
          </a:p>
        </p:txBody>
      </p:sp>
      <p:sp>
        <p:nvSpPr>
          <p:cNvPr id="18" name="Rounded Rectangle 17"/>
          <p:cNvSpPr/>
          <p:nvPr/>
        </p:nvSpPr>
        <p:spPr>
          <a:xfrm>
            <a:off x="10013729" y="3503651"/>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revision techniques work best for them?</a:t>
            </a:r>
          </a:p>
        </p:txBody>
      </p:sp>
      <p:sp>
        <p:nvSpPr>
          <p:cNvPr id="19" name="Rounded Rectangle 18"/>
          <p:cNvSpPr/>
          <p:nvPr/>
        </p:nvSpPr>
        <p:spPr>
          <a:xfrm>
            <a:off x="9228020" y="4972952"/>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routines help them be prepared for learning well?</a:t>
            </a:r>
          </a:p>
        </p:txBody>
      </p:sp>
      <p:sp>
        <p:nvSpPr>
          <p:cNvPr id="20" name="Rounded Rectangle 19"/>
          <p:cNvSpPr/>
          <p:nvPr/>
        </p:nvSpPr>
        <p:spPr>
          <a:xfrm>
            <a:off x="3723782" y="1778915"/>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successes they would like to repeat?</a:t>
            </a:r>
          </a:p>
        </p:txBody>
      </p:sp>
      <p:sp>
        <p:nvSpPr>
          <p:cNvPr id="21" name="Rounded Rectangle 20"/>
          <p:cNvSpPr/>
          <p:nvPr/>
        </p:nvSpPr>
        <p:spPr>
          <a:xfrm>
            <a:off x="6734950" y="1778916"/>
            <a:ext cx="1945069" cy="139147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mistakes they have made which they wish to avoid in future?</a:t>
            </a:r>
          </a:p>
        </p:txBody>
      </p:sp>
    </p:spTree>
    <p:extLst>
      <p:ext uri="{BB962C8B-B14F-4D97-AF65-F5344CB8AC3E}">
        <p14:creationId xmlns:p14="http://schemas.microsoft.com/office/powerpoint/2010/main" val="272186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Promoting Positive Behaviour</a:t>
            </a:r>
          </a:p>
        </p:txBody>
      </p:sp>
      <p:sp>
        <p:nvSpPr>
          <p:cNvPr id="3" name="Content Placeholder 2"/>
          <p:cNvSpPr>
            <a:spLocks noGrp="1"/>
          </p:cNvSpPr>
          <p:nvPr>
            <p:ph idx="1"/>
          </p:nvPr>
        </p:nvSpPr>
        <p:spPr>
          <a:xfrm>
            <a:off x="1536476" y="1758186"/>
            <a:ext cx="10231822" cy="5099814"/>
          </a:xfrm>
        </p:spPr>
        <p:txBody>
          <a:bodyPr>
            <a:normAutofit fontScale="85000" lnSpcReduction="20000"/>
          </a:bodyPr>
          <a:lstStyle/>
          <a:p>
            <a:pPr marL="0" indent="0">
              <a:buNone/>
            </a:pPr>
            <a:r>
              <a:rPr lang="en-GB" b="1" dirty="0"/>
              <a:t>We aim to encourage excellent behaviour -</a:t>
            </a:r>
          </a:p>
          <a:p>
            <a:r>
              <a:rPr lang="en-GB" sz="2600" dirty="0"/>
              <a:t>We also understand that there are occasions when students may make mistakes.</a:t>
            </a:r>
          </a:p>
          <a:p>
            <a:r>
              <a:rPr lang="en-GB" sz="2600" dirty="0"/>
              <a:t>Therefore, we will work to support students, celebrate achievement and mentor them when mistakes happen.</a:t>
            </a:r>
          </a:p>
          <a:p>
            <a:r>
              <a:rPr lang="en-GB" sz="2600" dirty="0"/>
              <a:t>Demerits will be communicated to parents via </a:t>
            </a:r>
            <a:r>
              <a:rPr lang="en-GB" sz="2600" b="1" dirty="0"/>
              <a:t>Parent App.</a:t>
            </a:r>
          </a:p>
          <a:p>
            <a:r>
              <a:rPr lang="en-GB" sz="2600" dirty="0"/>
              <a:t>Continued accumulation of demerits will require application of the our </a:t>
            </a:r>
            <a:r>
              <a:rPr lang="en-GB" sz="2600" b="1" dirty="0"/>
              <a:t>‘Stepped Consequences’.</a:t>
            </a:r>
          </a:p>
          <a:p>
            <a:r>
              <a:rPr lang="en-GB" sz="2600" dirty="0"/>
              <a:t>Tutors and Head of Year will make contact where demerits are being accumulated at defined totals.</a:t>
            </a:r>
          </a:p>
          <a:p>
            <a:pPr marL="0" indent="0">
              <a:buNone/>
            </a:pPr>
            <a:r>
              <a:rPr lang="en-GB" sz="2600" dirty="0"/>
              <a:t>For example:</a:t>
            </a:r>
          </a:p>
          <a:p>
            <a:pPr lvl="2"/>
            <a:r>
              <a:rPr lang="en-GB" b="1" i="1" u="sng" dirty="0"/>
              <a:t>5</a:t>
            </a:r>
            <a:r>
              <a:rPr lang="en-GB" i="1" dirty="0"/>
              <a:t> demerits will lead to a </a:t>
            </a:r>
            <a:r>
              <a:rPr lang="en-GB" b="1" i="1" u="sng" dirty="0"/>
              <a:t>Tutor Detention </a:t>
            </a:r>
            <a:r>
              <a:rPr lang="en-GB" i="1" dirty="0"/>
              <a:t>being issued</a:t>
            </a:r>
          </a:p>
          <a:p>
            <a:pPr lvl="2"/>
            <a:r>
              <a:rPr lang="en-GB" b="1" i="1" u="sng" dirty="0"/>
              <a:t>10</a:t>
            </a:r>
            <a:r>
              <a:rPr lang="en-GB" i="1" dirty="0"/>
              <a:t> demerits will lead to a </a:t>
            </a:r>
            <a:r>
              <a:rPr lang="en-GB" b="1" i="1" u="sng" dirty="0"/>
              <a:t>Head of Year Detention</a:t>
            </a:r>
            <a:endParaRPr lang="en-GB" i="1" dirty="0"/>
          </a:p>
          <a:p>
            <a:pPr lvl="2"/>
            <a:r>
              <a:rPr lang="en-GB" i="1" dirty="0"/>
              <a:t>Beyond this, students will be referred to the Head of School (Mr Heaney)</a:t>
            </a:r>
          </a:p>
          <a:p>
            <a:r>
              <a:rPr lang="en-GB" sz="2400" dirty="0"/>
              <a:t>Tutor or Head of Year Report cards may also be issued as a supportive measure, to monitor a student’s behaviour over a two week window. This gives the Tutor/HOY the chance to discuss issues that may arise, or to congratulate them on excellent behaviour</a:t>
            </a:r>
          </a:p>
          <a:p>
            <a:endParaRPr lang="en-GB" dirty="0"/>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186655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Uniform</a:t>
            </a:r>
          </a:p>
        </p:txBody>
      </p:sp>
      <p:sp>
        <p:nvSpPr>
          <p:cNvPr id="3" name="Content Placeholder 2"/>
          <p:cNvSpPr>
            <a:spLocks noGrp="1"/>
          </p:cNvSpPr>
          <p:nvPr>
            <p:ph idx="1"/>
          </p:nvPr>
        </p:nvSpPr>
        <p:spPr>
          <a:xfrm>
            <a:off x="1781502" y="1825625"/>
            <a:ext cx="9572297" cy="4351338"/>
          </a:xfrm>
        </p:spPr>
        <p:txBody>
          <a:bodyPr>
            <a:normAutofit lnSpcReduction="10000"/>
          </a:bodyPr>
          <a:lstStyle/>
          <a:p>
            <a:r>
              <a:rPr lang="en-GB" dirty="0"/>
              <a:t>Plain black socks</a:t>
            </a:r>
          </a:p>
          <a:p>
            <a:r>
              <a:rPr lang="en-GB" dirty="0"/>
              <a:t>Plain black school shoes (trainer style shoes are not permitted)</a:t>
            </a:r>
          </a:p>
          <a:p>
            <a:r>
              <a:rPr lang="en-GB" dirty="0"/>
              <a:t>Jewellery must not be worn</a:t>
            </a:r>
          </a:p>
          <a:p>
            <a:r>
              <a:rPr lang="en-GB" dirty="0"/>
              <a:t>Hair- no longer than collar length; no shorter than a number 2 cut</a:t>
            </a:r>
          </a:p>
          <a:p>
            <a:r>
              <a:rPr lang="en-GB" dirty="0"/>
              <a:t>Hair longer than collar-length is not acceptable, even if tied back or up in any way </a:t>
            </a:r>
          </a:p>
          <a:p>
            <a:pPr marL="0" indent="0" algn="ctr">
              <a:buNone/>
            </a:pPr>
            <a:r>
              <a:rPr lang="en-GB" b="1" dirty="0"/>
              <a:t>Students with inappropriate haircuts will be referred to the Head of Year who will contact parents, and a Saturday Detention will be issued</a:t>
            </a:r>
          </a:p>
          <a:p>
            <a:endParaRPr lang="en-GB" dirty="0"/>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253919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Attendance and Punctuality</a:t>
            </a:r>
          </a:p>
        </p:txBody>
      </p:sp>
      <p:sp>
        <p:nvSpPr>
          <p:cNvPr id="3" name="Content Placeholder 2"/>
          <p:cNvSpPr>
            <a:spLocks noGrp="1"/>
          </p:cNvSpPr>
          <p:nvPr>
            <p:ph idx="1"/>
          </p:nvPr>
        </p:nvSpPr>
        <p:spPr>
          <a:xfrm>
            <a:off x="1781502" y="1825624"/>
            <a:ext cx="9572297" cy="4945289"/>
          </a:xfrm>
        </p:spPr>
        <p:txBody>
          <a:bodyPr>
            <a:normAutofit lnSpcReduction="10000"/>
          </a:bodyPr>
          <a:lstStyle/>
          <a:p>
            <a:r>
              <a:rPr lang="en-GB" dirty="0"/>
              <a:t>Students should aim to keep their attendance as close to 100% as possible</a:t>
            </a:r>
          </a:p>
          <a:p>
            <a:r>
              <a:rPr lang="en-GB" dirty="0"/>
              <a:t>If a student is absent from school for any reason a parent/carer should email the reason to the Form Tutor.</a:t>
            </a:r>
          </a:p>
          <a:p>
            <a:r>
              <a:rPr lang="en-GB" dirty="0"/>
              <a:t>Students should be present in registration rooms before the start of school bell. Registration starts at 9:00am. If they are late, they should sign in at the Office.</a:t>
            </a:r>
          </a:p>
          <a:p>
            <a:r>
              <a:rPr lang="en-GB" dirty="0"/>
              <a:t>If students accumulate 5 ‘lates’ they will be issued with a Tutor Detention.</a:t>
            </a:r>
          </a:p>
          <a:p>
            <a:r>
              <a:rPr lang="en-GB" dirty="0"/>
              <a:t>If a student needs to leave school early for any reason a parent/carer should email their Tutor in advance to inform them of the reason and departure time.</a:t>
            </a:r>
          </a:p>
          <a:p>
            <a:endParaRPr lang="en-GB" dirty="0"/>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165650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Physical Violence</a:t>
            </a:r>
          </a:p>
        </p:txBody>
      </p:sp>
      <p:sp>
        <p:nvSpPr>
          <p:cNvPr id="3" name="Content Placeholder 2"/>
          <p:cNvSpPr>
            <a:spLocks noGrp="1"/>
          </p:cNvSpPr>
          <p:nvPr>
            <p:ph idx="1"/>
          </p:nvPr>
        </p:nvSpPr>
        <p:spPr>
          <a:xfrm>
            <a:off x="1781502" y="1825625"/>
            <a:ext cx="9572297" cy="4351338"/>
          </a:xfrm>
        </p:spPr>
        <p:txBody>
          <a:bodyPr>
            <a:normAutofit/>
          </a:bodyPr>
          <a:lstStyle/>
          <a:p>
            <a:r>
              <a:rPr lang="en-GB" dirty="0"/>
              <a:t> St Malachy’s College has a </a:t>
            </a:r>
            <a:r>
              <a:rPr lang="en-GB" b="1" u="sng" dirty="0"/>
              <a:t>zero tolerance </a:t>
            </a:r>
            <a:r>
              <a:rPr lang="en-GB" dirty="0"/>
              <a:t>approach to physical violence and all parties involved in such instances will be issued with a suspension.</a:t>
            </a:r>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366884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Smoking and Vaping</a:t>
            </a:r>
          </a:p>
        </p:txBody>
      </p:sp>
      <p:sp>
        <p:nvSpPr>
          <p:cNvPr id="3" name="Content Placeholder 2"/>
          <p:cNvSpPr>
            <a:spLocks noGrp="1"/>
          </p:cNvSpPr>
          <p:nvPr>
            <p:ph idx="1"/>
          </p:nvPr>
        </p:nvSpPr>
        <p:spPr>
          <a:xfrm>
            <a:off x="1536476" y="1758186"/>
            <a:ext cx="10522170" cy="4908106"/>
          </a:xfrm>
        </p:spPr>
        <p:txBody>
          <a:bodyPr>
            <a:normAutofit/>
          </a:bodyPr>
          <a:lstStyle/>
          <a:p>
            <a:r>
              <a:rPr lang="en-GB" sz="2000" dirty="0"/>
              <a:t>Although we know that most of our boys are complying with the College rules, we would like to draw your attention to our policies regarding smoking including the use of e-cigarettes.</a:t>
            </a:r>
          </a:p>
          <a:p>
            <a:r>
              <a:rPr lang="en-GB" sz="2000" dirty="0"/>
              <a:t>We have clear sanctions for smoking:</a:t>
            </a:r>
          </a:p>
          <a:p>
            <a:pPr marL="0" indent="0">
              <a:buNone/>
            </a:pPr>
            <a:r>
              <a:rPr lang="en-GB" sz="2000" b="1" i="1" dirty="0"/>
              <a:t>The College forbids a pupil from: </a:t>
            </a:r>
            <a:endParaRPr lang="en-GB" sz="2000" dirty="0"/>
          </a:p>
          <a:p>
            <a:r>
              <a:rPr lang="en-GB" sz="2000" b="1" i="1" dirty="0"/>
              <a:t>Smoking (including chemical/electronic cigarettes) or bringing cigarettes onto site</a:t>
            </a:r>
            <a:endParaRPr lang="en-GB" sz="2000" dirty="0"/>
          </a:p>
          <a:p>
            <a:pPr marL="0" indent="0">
              <a:buNone/>
            </a:pPr>
            <a:r>
              <a:rPr lang="en-GB" sz="2000" b="1" dirty="0"/>
              <a:t>And</a:t>
            </a:r>
            <a:endParaRPr lang="en-GB" sz="2000" dirty="0"/>
          </a:p>
          <a:p>
            <a:r>
              <a:rPr lang="en-GB" sz="2000" b="1" i="1" dirty="0"/>
              <a:t>Smoking, including the use of electronic cigarettes is forbidden and will be dealt with through the College Positive Behaviour Policy and Stepped Consequences</a:t>
            </a:r>
          </a:p>
          <a:p>
            <a:r>
              <a:rPr lang="en-GB" sz="2000" dirty="0"/>
              <a:t>Vaping or possession of a vape will incur sanctions. For a first offence, this will be a </a:t>
            </a:r>
            <a:r>
              <a:rPr lang="en-GB" sz="2000" u="sng" dirty="0"/>
              <a:t>Saturday Detention </a:t>
            </a:r>
            <a:r>
              <a:rPr lang="en-GB" sz="2000" dirty="0"/>
              <a:t>and further infringements will lead to more serious sanctions. </a:t>
            </a:r>
            <a:r>
              <a:rPr lang="en-GB" sz="2000" i="1" dirty="0"/>
              <a:t>Please note that if students are with a group of boys who are vaping, then they may be issued with a sanction even if they are not vaping or in possession of a vape at the time.</a:t>
            </a:r>
          </a:p>
          <a:p>
            <a:r>
              <a:rPr lang="en-GB" sz="2000" dirty="0"/>
              <a:t>Electronic cigarette liquid refill bottles are also forbidden.</a:t>
            </a:r>
          </a:p>
          <a:p>
            <a:endParaRPr lang="en-GB" sz="2000" dirty="0"/>
          </a:p>
          <a:p>
            <a:endParaRPr lang="en-GB" sz="2000" dirty="0"/>
          </a:p>
          <a:p>
            <a:endParaRPr lang="en-GB" sz="2000"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143350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Drugs Education Policy</a:t>
            </a:r>
          </a:p>
        </p:txBody>
      </p:sp>
      <p:sp>
        <p:nvSpPr>
          <p:cNvPr id="3" name="Content Placeholder 2"/>
          <p:cNvSpPr>
            <a:spLocks noGrp="1"/>
          </p:cNvSpPr>
          <p:nvPr>
            <p:ph idx="1"/>
          </p:nvPr>
        </p:nvSpPr>
        <p:spPr>
          <a:xfrm>
            <a:off x="1781502" y="1825624"/>
            <a:ext cx="9572297" cy="4662257"/>
          </a:xfrm>
        </p:spPr>
        <p:txBody>
          <a:bodyPr>
            <a:normAutofit/>
          </a:bodyPr>
          <a:lstStyle/>
          <a:p>
            <a:r>
              <a:rPr lang="en-GB" dirty="0"/>
              <a:t> The College Drug Education Policy states that:</a:t>
            </a:r>
          </a:p>
          <a:p>
            <a:pPr marL="0" indent="0">
              <a:buNone/>
            </a:pPr>
            <a:endParaRPr lang="en-GB" dirty="0"/>
          </a:p>
          <a:p>
            <a:pPr lvl="1"/>
            <a:r>
              <a:rPr lang="en-GB" b="1" i="1" dirty="0"/>
              <a:t>Possession of and/or taking controlled or illegal substances will be dealt with through the Suspensions and Expulsions Policy</a:t>
            </a:r>
            <a:endParaRPr lang="en-GB" dirty="0"/>
          </a:p>
          <a:p>
            <a:pPr lvl="1"/>
            <a:r>
              <a:rPr lang="en-GB" b="1" i="1" dirty="0"/>
              <a:t>Possession of with intent to supply or supply of controlled substances will be dealt with through the Suspensions and Expulsions Policy and will lead to Expulsion</a:t>
            </a:r>
            <a:endParaRPr lang="en-GB" dirty="0"/>
          </a:p>
          <a:p>
            <a:endParaRPr lang="en-GB" dirty="0"/>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254291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Addressing Bullying Policy</a:t>
            </a:r>
          </a:p>
        </p:txBody>
      </p:sp>
      <p:sp>
        <p:nvSpPr>
          <p:cNvPr id="3" name="Content Placeholder 2"/>
          <p:cNvSpPr>
            <a:spLocks noGrp="1"/>
          </p:cNvSpPr>
          <p:nvPr>
            <p:ph idx="1"/>
          </p:nvPr>
        </p:nvSpPr>
        <p:spPr>
          <a:xfrm>
            <a:off x="1781502" y="1825625"/>
            <a:ext cx="9572297" cy="4858954"/>
          </a:xfrm>
        </p:spPr>
        <p:txBody>
          <a:bodyPr>
            <a:normAutofit lnSpcReduction="10000"/>
          </a:bodyPr>
          <a:lstStyle/>
          <a:p>
            <a:r>
              <a:rPr lang="en-GB" dirty="0"/>
              <a:t>The Addressing Bullying Policy is in each homework diary</a:t>
            </a:r>
          </a:p>
          <a:p>
            <a:r>
              <a:rPr lang="en-GB" dirty="0"/>
              <a:t>Each student should read this carefully and reflect it in your behaviour towards others</a:t>
            </a:r>
          </a:p>
          <a:p>
            <a:r>
              <a:rPr lang="en-GB" dirty="0"/>
              <a:t>Students have a responsibility to respect the rights of every other individual in the College</a:t>
            </a:r>
          </a:p>
          <a:p>
            <a:r>
              <a:rPr lang="en-GB" dirty="0"/>
              <a:t>Students must treat all others with respect and not engage in bullying behaviour</a:t>
            </a:r>
          </a:p>
          <a:p>
            <a:r>
              <a:rPr lang="en-GB" dirty="0"/>
              <a:t>Students </a:t>
            </a:r>
            <a:r>
              <a:rPr lang="en-GB" b="1" u="sng" dirty="0"/>
              <a:t>MUST NOT </a:t>
            </a:r>
            <a:r>
              <a:rPr lang="en-GB" dirty="0"/>
              <a:t>use any derogatory language in relation to disability, race, gender or sexual orientation</a:t>
            </a:r>
          </a:p>
          <a:p>
            <a:pPr marL="0" indent="0" algn="ctr">
              <a:buNone/>
            </a:pPr>
            <a:r>
              <a:rPr lang="en-GB" u="sng" dirty="0"/>
              <a:t>‘You do not have to be friends with everyone, but you </a:t>
            </a:r>
            <a:r>
              <a:rPr lang="en-GB" sz="4000" b="1" u="sng" dirty="0"/>
              <a:t>MUST</a:t>
            </a:r>
            <a:r>
              <a:rPr lang="en-GB" u="sng" dirty="0"/>
              <a:t> be respectful towards everyone’</a:t>
            </a:r>
          </a:p>
          <a:p>
            <a:endParaRPr lang="en-GB" dirty="0"/>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17933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Parent App</a:t>
            </a:r>
          </a:p>
        </p:txBody>
      </p:sp>
      <p:sp>
        <p:nvSpPr>
          <p:cNvPr id="3" name="Content Placeholder 2"/>
          <p:cNvSpPr>
            <a:spLocks noGrp="1"/>
          </p:cNvSpPr>
          <p:nvPr>
            <p:ph idx="1"/>
          </p:nvPr>
        </p:nvSpPr>
        <p:spPr>
          <a:xfrm>
            <a:off x="1781502" y="1825624"/>
            <a:ext cx="9572297" cy="4840671"/>
          </a:xfrm>
        </p:spPr>
        <p:txBody>
          <a:bodyPr>
            <a:normAutofit fontScale="92500" lnSpcReduction="10000"/>
          </a:bodyPr>
          <a:lstStyle/>
          <a:p>
            <a:r>
              <a:rPr lang="en-GB" dirty="0"/>
              <a:t>Parent App will be used to communicate merits and demerits accrued by your son. </a:t>
            </a:r>
          </a:p>
          <a:p>
            <a:r>
              <a:rPr lang="en-GB" dirty="0"/>
              <a:t>The aim of this communication is to provide you with a real time update on the type of merits/demerits being accrued by your son to facilitate discussion. </a:t>
            </a:r>
          </a:p>
          <a:p>
            <a:r>
              <a:rPr lang="en-GB" dirty="0"/>
              <a:t>Please discuss the reason for the demerit with your son.</a:t>
            </a:r>
          </a:p>
          <a:p>
            <a:r>
              <a:rPr lang="en-GB" dirty="0"/>
              <a:t>Tutors and class teachers will not be available to discuss or justify reasons for giving demerits.</a:t>
            </a:r>
          </a:p>
          <a:p>
            <a:r>
              <a:rPr lang="en-GB" dirty="0"/>
              <a:t>Some notes recorded on our SIMS system appear in red, such as visiting Matron, but this does not indicate a demerit has been issued.</a:t>
            </a:r>
          </a:p>
          <a:p>
            <a:r>
              <a:rPr lang="en-GB" dirty="0"/>
              <a:t>This is pre-determined by the system and cannot be overridden.</a:t>
            </a:r>
          </a:p>
          <a:p>
            <a:endParaRPr lang="en-GB" dirty="0"/>
          </a:p>
          <a:p>
            <a:endParaRPr lang="en-GB" dirty="0"/>
          </a:p>
          <a:p>
            <a:endParaRPr lang="en-GB" dirty="0"/>
          </a:p>
          <a:p>
            <a:endParaRPr lang="en-GB" dirty="0"/>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spTree>
    <p:extLst>
      <p:ext uri="{BB962C8B-B14F-4D97-AF65-F5344CB8AC3E}">
        <p14:creationId xmlns:p14="http://schemas.microsoft.com/office/powerpoint/2010/main" val="381514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t>Key Messages</a:t>
            </a:r>
          </a:p>
        </p:txBody>
      </p:sp>
      <p:sp>
        <p:nvSpPr>
          <p:cNvPr id="3" name="Content Placeholder 2"/>
          <p:cNvSpPr>
            <a:spLocks noGrp="1"/>
          </p:cNvSpPr>
          <p:nvPr>
            <p:ph idx="1"/>
          </p:nvPr>
        </p:nvSpPr>
        <p:spPr/>
        <p:txBody>
          <a:bodyPr>
            <a:normAutofit/>
          </a:bodyPr>
          <a:lstStyle/>
          <a:p>
            <a:pPr marL="0" indent="0">
              <a:buNone/>
            </a:pPr>
            <a:endParaRPr lang="en-GB" sz="3600" dirty="0"/>
          </a:p>
          <a:p>
            <a:r>
              <a:rPr lang="en-GB" sz="3600" dirty="0"/>
              <a:t>To reflect on SDP Outcomes and progress made in 2024/25</a:t>
            </a:r>
          </a:p>
          <a:p>
            <a:pPr marL="0" indent="0">
              <a:buNone/>
            </a:pPr>
            <a:endParaRPr lang="en-GB" sz="3600" dirty="0"/>
          </a:p>
          <a:p>
            <a:r>
              <a:rPr lang="en-GB" sz="3600" dirty="0"/>
              <a:t>To share next steps 2025/26</a:t>
            </a:r>
          </a:p>
          <a:p>
            <a:endParaRPr lang="en-GB" sz="3600" dirty="0"/>
          </a:p>
        </p:txBody>
      </p:sp>
    </p:spTree>
    <p:extLst>
      <p:ext uri="{BB962C8B-B14F-4D97-AF65-F5344CB8AC3E}">
        <p14:creationId xmlns:p14="http://schemas.microsoft.com/office/powerpoint/2010/main" val="3050638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02" y="191704"/>
            <a:ext cx="9572298" cy="1325563"/>
          </a:xfrm>
        </p:spPr>
        <p:txBody>
          <a:bodyPr/>
          <a:lstStyle/>
          <a:p>
            <a:r>
              <a:rPr lang="en-GB" b="1" dirty="0"/>
              <a:t>Well-Being is Important</a:t>
            </a:r>
          </a:p>
        </p:txBody>
      </p:sp>
      <p:sp>
        <p:nvSpPr>
          <p:cNvPr id="3" name="Content Placeholder 2"/>
          <p:cNvSpPr>
            <a:spLocks noGrp="1"/>
          </p:cNvSpPr>
          <p:nvPr>
            <p:ph idx="1"/>
          </p:nvPr>
        </p:nvSpPr>
        <p:spPr>
          <a:xfrm>
            <a:off x="5653651" y="1950790"/>
            <a:ext cx="6366897" cy="4351338"/>
          </a:xfrm>
        </p:spPr>
        <p:txBody>
          <a:bodyPr>
            <a:normAutofit fontScale="92500" lnSpcReduction="20000"/>
          </a:bodyPr>
          <a:lstStyle/>
          <a:p>
            <a:r>
              <a:rPr lang="en-GB" dirty="0">
                <a:latin typeface="+mj-lt"/>
              </a:rPr>
              <a:t>There is a team of staff available to support student well-being in the College</a:t>
            </a:r>
          </a:p>
          <a:p>
            <a:r>
              <a:rPr lang="en-GB" dirty="0">
                <a:latin typeface="+mj-lt"/>
              </a:rPr>
              <a:t>If students feel overwhelmed, anxious or are struggling with anything then please encourage them to talk</a:t>
            </a:r>
          </a:p>
          <a:p>
            <a:r>
              <a:rPr lang="en-GB" dirty="0">
                <a:latin typeface="+mj-lt"/>
              </a:rPr>
              <a:t>The Form Tutor, Head of Year, and the staff pictured here are available to support our students</a:t>
            </a:r>
          </a:p>
          <a:p>
            <a:r>
              <a:rPr lang="en-GB" dirty="0">
                <a:latin typeface="+mj-lt"/>
              </a:rPr>
              <a:t>Further support is available to our students through access to a counselling service (and other outside agencies) in school. Information on this is available from Mr Douglas.</a:t>
            </a:r>
          </a:p>
        </p:txBody>
      </p:sp>
      <p:cxnSp>
        <p:nvCxnSpPr>
          <p:cNvPr id="5" name="Straight Connector 4"/>
          <p:cNvCxnSpPr/>
          <p:nvPr/>
        </p:nvCxnSpPr>
        <p:spPr>
          <a:xfrm>
            <a:off x="1484586" y="0"/>
            <a:ext cx="0" cy="6858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0" y="1639614"/>
            <a:ext cx="12192000"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descr="St. Malachy's round logo.jpg"/>
          <p:cNvPicPr>
            <a:picLocks noChangeAspect="1"/>
          </p:cNvPicPr>
          <p:nvPr/>
        </p:nvPicPr>
        <p:blipFill>
          <a:blip r:embed="rId2"/>
          <a:stretch>
            <a:fillRect/>
          </a:stretch>
        </p:blipFill>
        <p:spPr>
          <a:xfrm>
            <a:off x="51889" y="127742"/>
            <a:ext cx="1380808" cy="1384131"/>
          </a:xfrm>
          <a:prstGeom prst="rect">
            <a:avLst/>
          </a:prstGeom>
        </p:spPr>
      </p:pic>
      <p:graphicFrame>
        <p:nvGraphicFramePr>
          <p:cNvPr id="4" name="Object 3">
            <a:extLst>
              <a:ext uri="{FF2B5EF4-FFF2-40B4-BE49-F238E27FC236}">
                <a16:creationId xmlns:a16="http://schemas.microsoft.com/office/drawing/2014/main" id="{C154FE0A-37F5-1113-2521-3F6F0C7D3D9F}"/>
              </a:ext>
            </a:extLst>
          </p:cNvPr>
          <p:cNvGraphicFramePr>
            <a:graphicFrameLocks noChangeAspect="1"/>
          </p:cNvGraphicFramePr>
          <p:nvPr>
            <p:extLst>
              <p:ext uri="{D42A27DB-BD31-4B8C-83A1-F6EECF244321}">
                <p14:modId xmlns:p14="http://schemas.microsoft.com/office/powerpoint/2010/main" val="4118079834"/>
              </p:ext>
            </p:extLst>
          </p:nvPr>
        </p:nvGraphicFramePr>
        <p:xfrm>
          <a:off x="2031553" y="1950790"/>
          <a:ext cx="3075132" cy="4351338"/>
        </p:xfrm>
        <a:graphic>
          <a:graphicData uri="http://schemas.openxmlformats.org/presentationml/2006/ole">
            <mc:AlternateContent xmlns:mc="http://schemas.openxmlformats.org/markup-compatibility/2006">
              <mc:Choice xmlns:v="urn:schemas-microsoft-com:vml" Requires="v">
                <p:oleObj name="Acrobat Document" r:id="rId3" imgW="5667136" imgH="8019880" progId="Acrobat.Document.DC">
                  <p:embed/>
                </p:oleObj>
              </mc:Choice>
              <mc:Fallback>
                <p:oleObj name="Acrobat Document" r:id="rId3" imgW="5667136" imgH="8019880" progId="Acrobat.Document.DC">
                  <p:embed/>
                  <p:pic>
                    <p:nvPicPr>
                      <p:cNvPr id="4" name="Object 3">
                        <a:extLst>
                          <a:ext uri="{FF2B5EF4-FFF2-40B4-BE49-F238E27FC236}">
                            <a16:creationId xmlns:a16="http://schemas.microsoft.com/office/drawing/2014/main" id="{C154FE0A-37F5-1113-2521-3F6F0C7D3D9F}"/>
                          </a:ext>
                        </a:extLst>
                      </p:cNvPr>
                      <p:cNvPicPr/>
                      <p:nvPr/>
                    </p:nvPicPr>
                    <p:blipFill>
                      <a:blip r:embed="rId4"/>
                      <a:stretch>
                        <a:fillRect/>
                      </a:stretch>
                    </p:blipFill>
                    <p:spPr>
                      <a:xfrm>
                        <a:off x="2031553" y="1950790"/>
                        <a:ext cx="3075132" cy="4351338"/>
                      </a:xfrm>
                      <a:prstGeom prst="rect">
                        <a:avLst/>
                      </a:prstGeom>
                    </p:spPr>
                  </p:pic>
                </p:oleObj>
              </mc:Fallback>
            </mc:AlternateContent>
          </a:graphicData>
        </a:graphic>
      </p:graphicFrame>
    </p:spTree>
    <p:extLst>
      <p:ext uri="{BB962C8B-B14F-4D97-AF65-F5344CB8AC3E}">
        <p14:creationId xmlns:p14="http://schemas.microsoft.com/office/powerpoint/2010/main" val="126855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200" dirty="0"/>
              <a:t>Whole School Areas of Focus</a:t>
            </a:r>
          </a:p>
        </p:txBody>
      </p:sp>
      <p:sp>
        <p:nvSpPr>
          <p:cNvPr id="3" name="Content Placeholder 2"/>
          <p:cNvSpPr>
            <a:spLocks noGrp="1"/>
          </p:cNvSpPr>
          <p:nvPr>
            <p:ph idx="1"/>
          </p:nvPr>
        </p:nvSpPr>
        <p:spPr/>
        <p:txBody>
          <a:bodyPr>
            <a:normAutofit/>
          </a:bodyPr>
          <a:lstStyle/>
          <a:p>
            <a:r>
              <a:rPr lang="en-GB" sz="2200" i="1" dirty="0"/>
              <a:t> </a:t>
            </a:r>
            <a:r>
              <a:rPr lang="en-GB" sz="2200" dirty="0"/>
              <a:t>Raising Standards through High Quality Teaching and Learning</a:t>
            </a:r>
          </a:p>
          <a:p>
            <a:pPr marL="0" indent="0">
              <a:buNone/>
            </a:pPr>
            <a:endParaRPr lang="en-GB" sz="2200" dirty="0"/>
          </a:p>
          <a:p>
            <a:r>
              <a:rPr lang="en-GB" sz="2200" i="1" dirty="0"/>
              <a:t> </a:t>
            </a:r>
            <a:r>
              <a:rPr lang="en-GB" sz="2200" dirty="0"/>
              <a:t>Raising Standards through High Quality Pastoral Care </a:t>
            </a:r>
          </a:p>
          <a:p>
            <a:pPr marL="0" indent="0">
              <a:buNone/>
            </a:pPr>
            <a:endParaRPr lang="en-GB" sz="2200" dirty="0"/>
          </a:p>
          <a:p>
            <a:r>
              <a:rPr lang="en-GB" sz="2200" dirty="0"/>
              <a:t>Curriculum and Extracurricular Development to include Collaboration and Careers Education </a:t>
            </a:r>
          </a:p>
          <a:p>
            <a:pPr marL="0" indent="0">
              <a:buNone/>
            </a:pPr>
            <a:endParaRPr lang="en-GB" sz="2200" dirty="0"/>
          </a:p>
          <a:p>
            <a:r>
              <a:rPr lang="en-GB" sz="2200" b="1" dirty="0"/>
              <a:t> </a:t>
            </a:r>
            <a:r>
              <a:rPr lang="en-GB" sz="2200" dirty="0"/>
              <a:t>Pupil &amp; Staff Development, Accommodation and Resources</a:t>
            </a:r>
          </a:p>
          <a:p>
            <a:endParaRPr lang="en-GB" dirty="0"/>
          </a:p>
        </p:txBody>
      </p:sp>
    </p:spTree>
    <p:extLst>
      <p:ext uri="{BB962C8B-B14F-4D97-AF65-F5344CB8AC3E}">
        <p14:creationId xmlns:p14="http://schemas.microsoft.com/office/powerpoint/2010/main" val="113674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Areas of Focus 2023-26</a:t>
            </a:r>
            <a:br>
              <a:rPr lang="en-GB" sz="4400" dirty="0"/>
            </a:br>
            <a:r>
              <a:rPr lang="en-GB" sz="1600" dirty="0"/>
              <a:t>(Raising Standards through High Quality Teaching and Learning)</a:t>
            </a:r>
          </a:p>
        </p:txBody>
      </p:sp>
      <p:sp>
        <p:nvSpPr>
          <p:cNvPr id="3" name="Content Placeholder 2"/>
          <p:cNvSpPr>
            <a:spLocks noGrp="1"/>
          </p:cNvSpPr>
          <p:nvPr>
            <p:ph idx="1"/>
          </p:nvPr>
        </p:nvSpPr>
        <p:spPr/>
        <p:txBody>
          <a:bodyPr>
            <a:normAutofit fontScale="62500" lnSpcReduction="20000"/>
          </a:bodyPr>
          <a:lstStyle/>
          <a:p>
            <a:pPr marL="0" indent="0">
              <a:buNone/>
            </a:pPr>
            <a:r>
              <a:rPr lang="en-GB" sz="2600" u="sng" dirty="0"/>
              <a:t>Smart Target </a:t>
            </a:r>
            <a:r>
              <a:rPr lang="en-GB" sz="2600" dirty="0"/>
              <a:t>– By June 2026 in all departments there will be a continued focus on improving the quality of provision with emphasis on the areas outlined below    </a:t>
            </a:r>
            <a:r>
              <a:rPr lang="en-GB" sz="2200" dirty="0"/>
              <a:t> </a:t>
            </a:r>
          </a:p>
          <a:p>
            <a:r>
              <a:rPr lang="en-GB" sz="2400" dirty="0"/>
              <a:t>Continued focus on Retrieval Practice and Reteaching Material where necessary (Rosenshine)</a:t>
            </a:r>
          </a:p>
          <a:p>
            <a:r>
              <a:rPr lang="en-GB" sz="2400" dirty="0"/>
              <a:t>Continue to develop Digital Learning opportunities within and between departments (Extend KS3 Timetable Provision &amp; Collaboration opportunities)</a:t>
            </a:r>
          </a:p>
          <a:p>
            <a:r>
              <a:rPr lang="en-GB" sz="2400" dirty="0"/>
              <a:t>Continue to strengthen pupils’ employability skills through their subject learning experiences  (</a:t>
            </a:r>
            <a:r>
              <a:rPr lang="en-GB" sz="2400" i="1" dirty="0"/>
              <a:t>Communication/Creativity/Innovation/Entrepreneurship</a:t>
            </a:r>
            <a:r>
              <a:rPr lang="en-GB" sz="2400" dirty="0"/>
              <a:t>)</a:t>
            </a:r>
          </a:p>
          <a:p>
            <a:r>
              <a:rPr lang="en-GB" sz="2400" dirty="0"/>
              <a:t>Refresh our focus on developing pupils TS &amp; PC (Awareness of, and opportunities to reflect on skills development) </a:t>
            </a:r>
          </a:p>
          <a:p>
            <a:r>
              <a:rPr lang="en-GB" sz="2400" dirty="0"/>
              <a:t>KS3 Careers Provision to be reviewed and updated </a:t>
            </a:r>
          </a:p>
          <a:p>
            <a:r>
              <a:rPr lang="en-GB" sz="2400" dirty="0"/>
              <a:t>KS3 Preventative Curriculum under review – updated PV Curriculum in place 2025/26</a:t>
            </a:r>
          </a:p>
          <a:p>
            <a:r>
              <a:rPr lang="en-GB" sz="2400" dirty="0"/>
              <a:t>Renewed focus on ensuring consistency in the quality of KS3 Assessment Practice and pupil feedback </a:t>
            </a:r>
          </a:p>
          <a:p>
            <a:pPr marL="0" indent="0">
              <a:buNone/>
            </a:pPr>
            <a:endParaRPr lang="en-GB" sz="2400"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186192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Progress Made 2024-25</a:t>
            </a:r>
            <a:br>
              <a:rPr lang="en-GB" sz="4400" dirty="0"/>
            </a:br>
            <a:r>
              <a:rPr lang="en-GB" sz="1600" dirty="0"/>
              <a:t>(Raising Standards through High Quality Teaching and Learning)</a:t>
            </a:r>
          </a:p>
        </p:txBody>
      </p:sp>
      <p:sp>
        <p:nvSpPr>
          <p:cNvPr id="3" name="Content Placeholder 2"/>
          <p:cNvSpPr>
            <a:spLocks noGrp="1"/>
          </p:cNvSpPr>
          <p:nvPr>
            <p:ph idx="1"/>
          </p:nvPr>
        </p:nvSpPr>
        <p:spPr/>
        <p:txBody>
          <a:bodyPr>
            <a:normAutofit fontScale="92500" lnSpcReduction="10000"/>
          </a:bodyPr>
          <a:lstStyle/>
          <a:p>
            <a:pPr marL="0" indent="0">
              <a:buNone/>
            </a:pPr>
            <a:r>
              <a:rPr lang="en-GB" sz="2400" u="sng" dirty="0"/>
              <a:t>Smart Target </a:t>
            </a:r>
            <a:r>
              <a:rPr lang="en-GB" sz="2400" dirty="0"/>
              <a:t>– By June 2026 in all departments there will be a continued focus on improving the quality of provision </a:t>
            </a:r>
          </a:p>
          <a:p>
            <a:pPr marL="0" indent="0">
              <a:buNone/>
            </a:pPr>
            <a:r>
              <a:rPr lang="en-GB" sz="2400" u="sng" dirty="0"/>
              <a:t>Actions</a:t>
            </a:r>
            <a:r>
              <a:rPr lang="en-GB" sz="2400" dirty="0"/>
              <a:t>    </a:t>
            </a:r>
          </a:p>
          <a:p>
            <a:pPr>
              <a:buFont typeface="Wingdings" panose="05000000000000000000" pitchFamily="2" charset="2"/>
              <a:buChar char="§"/>
            </a:pPr>
            <a:r>
              <a:rPr lang="en-GB" sz="2400" dirty="0"/>
              <a:t>HODs led their teams focus on these SDP priorities as relevant to individual departmental position</a:t>
            </a:r>
          </a:p>
          <a:p>
            <a:pPr>
              <a:buFont typeface="Wingdings" panose="05000000000000000000" pitchFamily="2" charset="2"/>
              <a:buChar char="§"/>
            </a:pPr>
            <a:r>
              <a:rPr lang="en-GB" sz="2400" dirty="0"/>
              <a:t>HOS presented on the new Inspection Model placing it within our College context</a:t>
            </a:r>
          </a:p>
          <a:p>
            <a:pPr>
              <a:buFont typeface="Wingdings" panose="05000000000000000000" pitchFamily="2" charset="2"/>
              <a:buChar char="§"/>
            </a:pPr>
            <a:r>
              <a:rPr lang="en-GB" sz="2400" dirty="0"/>
              <a:t>Three HODs presented on approaches to Departmental Self-Evaluation to whole staff</a:t>
            </a:r>
          </a:p>
          <a:p>
            <a:pPr>
              <a:buFont typeface="Wingdings" panose="05000000000000000000" pitchFamily="2" charset="2"/>
              <a:buChar char="§"/>
            </a:pPr>
            <a:r>
              <a:rPr lang="en-GB" sz="2400" dirty="0"/>
              <a:t>KS3 Pupils continued to experience lessons in the Digital Hub</a:t>
            </a:r>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79125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Progress Made 2024-25</a:t>
            </a:r>
            <a:br>
              <a:rPr lang="en-GB" sz="4400" dirty="0"/>
            </a:br>
            <a:r>
              <a:rPr lang="en-GB" sz="1600" dirty="0"/>
              <a:t>(Raising Standards through High Quality Teaching and Learning &amp; Curriculum and Extracurricular Development to include Collaboration and Careers Education)</a:t>
            </a:r>
          </a:p>
        </p:txBody>
      </p:sp>
      <p:sp>
        <p:nvSpPr>
          <p:cNvPr id="3" name="Content Placeholder 2"/>
          <p:cNvSpPr>
            <a:spLocks noGrp="1"/>
          </p:cNvSpPr>
          <p:nvPr>
            <p:ph idx="1"/>
          </p:nvPr>
        </p:nvSpPr>
        <p:spPr>
          <a:xfrm>
            <a:off x="677334" y="1930399"/>
            <a:ext cx="8596668" cy="4731657"/>
          </a:xfrm>
        </p:spPr>
        <p:txBody>
          <a:bodyPr>
            <a:normAutofit fontScale="92500" lnSpcReduction="10000"/>
          </a:bodyPr>
          <a:lstStyle/>
          <a:p>
            <a:pPr marL="0" indent="0">
              <a:buNone/>
            </a:pPr>
            <a:endParaRPr lang="en-GB" sz="1800" dirty="0"/>
          </a:p>
          <a:p>
            <a:pPr marL="0" indent="0">
              <a:buNone/>
            </a:pPr>
            <a:r>
              <a:rPr lang="en-GB" sz="1800" u="sng" dirty="0"/>
              <a:t>Smart Target </a:t>
            </a:r>
            <a:r>
              <a:rPr lang="en-GB" sz="1800" dirty="0"/>
              <a:t>– </a:t>
            </a:r>
            <a:r>
              <a:rPr lang="en-GB" sz="1700" i="1" dirty="0"/>
              <a:t>By June 2025 lessons learned from our focus on Rosenshine’s Principles will be used to inform the planning for, and introduction of, a wider framework for teaching and learning within the College</a:t>
            </a:r>
          </a:p>
          <a:p>
            <a:pPr marL="0" indent="0">
              <a:buNone/>
            </a:pPr>
            <a:endParaRPr lang="en-GB" dirty="0"/>
          </a:p>
          <a:p>
            <a:r>
              <a:rPr lang="en-GB" dirty="0"/>
              <a:t>Work of the T &amp; L Group was ongoing throughout the year</a:t>
            </a:r>
          </a:p>
          <a:p>
            <a:r>
              <a:rPr lang="en-GB" sz="1800" dirty="0"/>
              <a:t>T&amp; L Group and  Colleagues completed work on the College Framework for T&amp;L </a:t>
            </a:r>
          </a:p>
          <a:p>
            <a:r>
              <a:rPr lang="en-GB" dirty="0"/>
              <a:t>Whole</a:t>
            </a:r>
            <a:r>
              <a:rPr lang="en-GB" sz="1800" dirty="0"/>
              <a:t> staff presentation on the Framework in April’ 25</a:t>
            </a:r>
            <a:endParaRPr lang="en-GB" dirty="0"/>
          </a:p>
          <a:p>
            <a:r>
              <a:rPr lang="en-GB" dirty="0"/>
              <a:t>Three Areas of Focus</a:t>
            </a:r>
          </a:p>
          <a:p>
            <a:pPr marL="0" indent="0">
              <a:buNone/>
            </a:pPr>
            <a:r>
              <a:rPr lang="en-GB" dirty="0"/>
              <a:t>     1. Effective Teaching Strategies</a:t>
            </a:r>
          </a:p>
          <a:p>
            <a:pPr marL="0" indent="0">
              <a:buNone/>
            </a:pPr>
            <a:r>
              <a:rPr lang="en-GB" dirty="0"/>
              <a:t>     2. Effective Assessment Strategies</a:t>
            </a:r>
          </a:p>
          <a:p>
            <a:pPr marL="0" indent="0">
              <a:buNone/>
            </a:pPr>
            <a:r>
              <a:rPr lang="en-GB" dirty="0"/>
              <a:t>     3. Effective Behaviour Management Strategies (inc. College Routines)   </a:t>
            </a:r>
            <a:endParaRPr lang="en-GB" sz="1800" dirty="0"/>
          </a:p>
          <a:p>
            <a:pPr marL="0" indent="0">
              <a:buNone/>
            </a:pPr>
            <a:endParaRPr lang="en-GB" dirty="0"/>
          </a:p>
          <a:p>
            <a:pPr marL="0" indent="0">
              <a:buNone/>
            </a:pPr>
            <a:r>
              <a:rPr lang="en-GB" sz="1400" dirty="0"/>
              <a:t> </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34283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Next Steps 2023-26</a:t>
            </a:r>
            <a:br>
              <a:rPr lang="en-GB" sz="4400" dirty="0"/>
            </a:br>
            <a:r>
              <a:rPr lang="en-GB" sz="1600" dirty="0"/>
              <a:t> </a:t>
            </a:r>
            <a:r>
              <a:rPr lang="en-GB" sz="1800" dirty="0"/>
              <a:t>(Raising Standards through High Quality Teaching and Learning &amp; Curriculum and Extracurricular Development to include Collaboration and Careers Education)</a:t>
            </a:r>
            <a:br>
              <a:rPr lang="en-GB" sz="1700" dirty="0"/>
            </a:br>
            <a:endParaRPr lang="en-GB" sz="1700" dirty="0"/>
          </a:p>
        </p:txBody>
      </p:sp>
      <p:sp>
        <p:nvSpPr>
          <p:cNvPr id="3" name="Content Placeholder 2"/>
          <p:cNvSpPr>
            <a:spLocks noGrp="1"/>
          </p:cNvSpPr>
          <p:nvPr>
            <p:ph idx="1"/>
          </p:nvPr>
        </p:nvSpPr>
        <p:spPr>
          <a:xfrm>
            <a:off x="677334" y="1785032"/>
            <a:ext cx="8596668" cy="4463368"/>
          </a:xfrm>
        </p:spPr>
        <p:txBody>
          <a:bodyPr>
            <a:normAutofit fontScale="92500" lnSpcReduction="20000"/>
          </a:bodyPr>
          <a:lstStyle/>
          <a:p>
            <a:pPr marL="0" indent="0">
              <a:buNone/>
            </a:pPr>
            <a:endParaRPr lang="en-GB" dirty="0"/>
          </a:p>
          <a:p>
            <a:r>
              <a:rPr lang="en-GB" sz="2000" i="1" dirty="0"/>
              <a:t>Departments to gauge progress made in 2024/25 and identify actions for 2025/26 in relation to KS3 Curriculum Development (Slide 4 list of areas)</a:t>
            </a:r>
          </a:p>
          <a:p>
            <a:pPr marL="0" indent="0">
              <a:buNone/>
            </a:pPr>
            <a:endParaRPr lang="en-GB" sz="2000" i="1" dirty="0"/>
          </a:p>
          <a:p>
            <a:r>
              <a:rPr lang="en-GB" sz="2000" i="1" dirty="0"/>
              <a:t>T&amp; L Group to make use of the new Framework Document to support self-evaluation of T&amp;L  experiences within their lessons  </a:t>
            </a:r>
          </a:p>
          <a:p>
            <a:pPr marL="0" indent="0">
              <a:buNone/>
            </a:pPr>
            <a:endParaRPr lang="en-GB" sz="2000" i="1" dirty="0"/>
          </a:p>
          <a:p>
            <a:r>
              <a:rPr lang="en-GB" sz="2000" i="1" dirty="0"/>
              <a:t>College to meaningfully engage with DE’s ‘Science of Learning’ CPD programme</a:t>
            </a:r>
          </a:p>
          <a:p>
            <a:pPr marL="0" indent="0">
              <a:buNone/>
            </a:pPr>
            <a:endParaRPr lang="en-GB" sz="2000" i="1" dirty="0"/>
          </a:p>
          <a:p>
            <a:r>
              <a:rPr lang="en-GB" sz="2000" i="1" dirty="0"/>
              <a:t>KS3 pupils will experience increased allocation of timetabled lessons in the Digital Hub</a:t>
            </a:r>
          </a:p>
          <a:p>
            <a:pPr marL="0" indent="0">
              <a:buNone/>
            </a:pPr>
            <a:endParaRPr lang="en-GB" sz="2000" i="1" dirty="0"/>
          </a:p>
          <a:p>
            <a:r>
              <a:rPr lang="en-GB" sz="2000" i="1" dirty="0"/>
              <a:t>To plan for, and trial a Skills Pupil Profile</a:t>
            </a:r>
            <a:endParaRPr lang="en-GB" sz="2000"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385000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KS3 Outcomes (2023-26)</a:t>
            </a:r>
            <a:br>
              <a:rPr lang="en-GB" sz="4400" dirty="0"/>
            </a:br>
            <a:r>
              <a:rPr lang="en-GB" sz="2000" dirty="0"/>
              <a:t>(Raising Standards through High Quality Pastoral Care &amp;</a:t>
            </a:r>
            <a:r>
              <a:rPr lang="en-GB" sz="2000" b="1" dirty="0"/>
              <a:t> </a:t>
            </a:r>
            <a:r>
              <a:rPr lang="en-GB" sz="2000" dirty="0"/>
              <a:t>Pupil and Staff Development, Accommodation and Resources)</a:t>
            </a:r>
            <a:br>
              <a:rPr lang="en-GB" sz="2000" dirty="0"/>
            </a:br>
            <a:br>
              <a:rPr lang="en-GB" sz="2400" dirty="0"/>
            </a:br>
            <a:endParaRPr lang="en-GB" sz="2400" i="1" dirty="0"/>
          </a:p>
        </p:txBody>
      </p:sp>
      <p:sp>
        <p:nvSpPr>
          <p:cNvPr id="3" name="Content Placeholder 2"/>
          <p:cNvSpPr>
            <a:spLocks noGrp="1"/>
          </p:cNvSpPr>
          <p:nvPr>
            <p:ph idx="1"/>
          </p:nvPr>
        </p:nvSpPr>
        <p:spPr>
          <a:xfrm>
            <a:off x="677334" y="2160588"/>
            <a:ext cx="8596668" cy="4367803"/>
          </a:xfrm>
        </p:spPr>
        <p:txBody>
          <a:bodyPr>
            <a:normAutofit fontScale="25000" lnSpcReduction="20000"/>
          </a:bodyPr>
          <a:lstStyle/>
          <a:p>
            <a:r>
              <a:rPr lang="en-GB" sz="7200" dirty="0"/>
              <a:t>The Behaviour Management Policy and Stepped Consequences are fully implemented in an appropriate and consistent manner</a:t>
            </a:r>
          </a:p>
          <a:p>
            <a:endParaRPr lang="en-GB" sz="7200" dirty="0"/>
          </a:p>
          <a:p>
            <a:r>
              <a:rPr lang="en-GB" sz="7200" dirty="0"/>
              <a:t>Implementation of the Positive Behaviour Chart (inc. Rewards) is sustained and further enhanced, as possible </a:t>
            </a:r>
          </a:p>
          <a:p>
            <a:endParaRPr lang="en-GB" sz="7200" dirty="0"/>
          </a:p>
          <a:p>
            <a:r>
              <a:rPr lang="en-GB" sz="7200" dirty="0"/>
              <a:t>The Preventative Curriculum is reviewed and updated to ensure relevant and appropriate educative support to pupils for the issues they may be experiencing inside and outside school </a:t>
            </a:r>
          </a:p>
          <a:p>
            <a:pPr marL="0" indent="0">
              <a:buNone/>
            </a:pPr>
            <a:endParaRPr lang="en-GB" sz="7200" dirty="0"/>
          </a:p>
          <a:p>
            <a:r>
              <a:rPr lang="en-GB" sz="7200" dirty="0"/>
              <a:t>The College attendance figures will be in line or exceed the NI average for schools of a similar type</a:t>
            </a:r>
          </a:p>
          <a:p>
            <a:pPr marL="0" indent="0">
              <a:buNone/>
            </a:pPr>
            <a:endParaRPr lang="en-GB" sz="7200" dirty="0"/>
          </a:p>
          <a:p>
            <a:r>
              <a:rPr lang="en-GB" sz="7200" dirty="0"/>
              <a:t>The College’s approach to Addressing Bullying in school will be compliant with statutory requirements and be reflective of best practice</a:t>
            </a:r>
          </a:p>
          <a:p>
            <a:pPr marL="0" indent="0">
              <a:buNone/>
            </a:pPr>
            <a:endParaRPr lang="en-GB" sz="7200" dirty="0"/>
          </a:p>
          <a:p>
            <a:pPr marL="0" indent="0">
              <a:buNone/>
            </a:pPr>
            <a:endParaRPr lang="en-GB" sz="7200" dirty="0"/>
          </a:p>
          <a:p>
            <a:pPr>
              <a:buFont typeface="Arial" panose="020B0604020202020204" pitchFamily="34" charset="0"/>
              <a:buChar char="•"/>
            </a:pPr>
            <a:endParaRPr lang="en-GB" sz="2000" dirty="0"/>
          </a:p>
        </p:txBody>
      </p:sp>
    </p:spTree>
    <p:extLst>
      <p:ext uri="{BB962C8B-B14F-4D97-AF65-F5344CB8AC3E}">
        <p14:creationId xmlns:p14="http://schemas.microsoft.com/office/powerpoint/2010/main" val="2538406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51948F90DC64296D7ECEBF1724A6B" ma:contentTypeVersion="11" ma:contentTypeDescription="Create a new document." ma:contentTypeScope="" ma:versionID="35d31eae0e56535a6d75cf5ed975f464">
  <xsd:schema xmlns:xsd="http://www.w3.org/2001/XMLSchema" xmlns:xs="http://www.w3.org/2001/XMLSchema" xmlns:p="http://schemas.microsoft.com/office/2006/metadata/properties" xmlns:ns3="2b727672-585c-4437-951a-e74665bd96c0" xmlns:ns4="f442416d-ee1c-4ee3-9642-f83659426b43" targetNamespace="http://schemas.microsoft.com/office/2006/metadata/properties" ma:root="true" ma:fieldsID="2b5647054c6b0b305071d979b3e75329" ns3:_="" ns4:_="">
    <xsd:import namespace="2b727672-585c-4437-951a-e74665bd96c0"/>
    <xsd:import namespace="f442416d-ee1c-4ee3-9642-f83659426b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27672-585c-4437-951a-e74665bd9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42416d-ee1c-4ee3-9642-f83659426b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b727672-585c-4437-951a-e74665bd96c0" xsi:nil="true"/>
  </documentManagement>
</p:properties>
</file>

<file path=customXml/itemProps1.xml><?xml version="1.0" encoding="utf-8"?>
<ds:datastoreItem xmlns:ds="http://schemas.openxmlformats.org/officeDocument/2006/customXml" ds:itemID="{F3677118-01EF-4989-AE06-939BFA99C21A}">
  <ds:schemaRefs>
    <ds:schemaRef ds:uri="http://schemas.microsoft.com/office/2006/metadata/contentType"/>
    <ds:schemaRef ds:uri="http://schemas.microsoft.com/office/2006/metadata/properties/metaAttributes"/>
    <ds:schemaRef ds:uri="http://www.w3.org/2000/xmlns/"/>
    <ds:schemaRef ds:uri="http://www.w3.org/2001/XMLSchema"/>
    <ds:schemaRef ds:uri="2b727672-585c-4437-951a-e74665bd96c0"/>
    <ds:schemaRef ds:uri="f442416d-ee1c-4ee3-9642-f83659426b4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362AD-E196-47F3-BFDF-46DE0607323C}">
  <ds:schemaRefs>
    <ds:schemaRef ds:uri="http://schemas.microsoft.com/sharepoint/v3/contenttype/forms"/>
  </ds:schemaRefs>
</ds:datastoreItem>
</file>

<file path=customXml/itemProps3.xml><?xml version="1.0" encoding="utf-8"?>
<ds:datastoreItem xmlns:ds="http://schemas.openxmlformats.org/officeDocument/2006/customXml" ds:itemID="{D8802F0C-811F-41FB-9B64-C513CD3AEDFF}">
  <ds:schemaRefs>
    <ds:schemaRef ds:uri="http://schemas.microsoft.com/office/2006/metadata/properties"/>
    <ds:schemaRef ds:uri="http://www.w3.org/2000/xmlns/"/>
    <ds:schemaRef ds:uri="2b727672-585c-4437-951a-e74665bd96c0"/>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15743</TotalTime>
  <Words>2940</Words>
  <Application>Microsoft Office PowerPoint</Application>
  <PresentationFormat>Widescreen</PresentationFormat>
  <Paragraphs>258</Paragraphs>
  <Slides>30</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1" baseType="lpstr">
      <vt:lpstr>Aptos</vt:lpstr>
      <vt:lpstr>Arial</vt:lpstr>
      <vt:lpstr>Averta</vt:lpstr>
      <vt:lpstr>Calibri</vt:lpstr>
      <vt:lpstr>Calibri Light</vt:lpstr>
      <vt:lpstr>Trebuchet MS</vt:lpstr>
      <vt:lpstr>Wingdings</vt:lpstr>
      <vt:lpstr>Wingdings 3</vt:lpstr>
      <vt:lpstr>Office Theme</vt:lpstr>
      <vt:lpstr>Facet</vt:lpstr>
      <vt:lpstr>Acrobat Document</vt:lpstr>
      <vt:lpstr>Welcome to Year 10</vt:lpstr>
      <vt:lpstr>            SDP KS3 Update </vt:lpstr>
      <vt:lpstr>Key Messages</vt:lpstr>
      <vt:lpstr>Whole School Areas of Focus</vt:lpstr>
      <vt:lpstr>Areas of Focus 2023-26 (Raising Standards through High Quality Teaching and Learning)</vt:lpstr>
      <vt:lpstr>Progress Made 2024-25 (Raising Standards through High Quality Teaching and Learning)</vt:lpstr>
      <vt:lpstr>Progress Made 2024-25 (Raising Standards through High Quality Teaching and Learning &amp; Curriculum and Extracurricular Development to include Collaboration and Careers Education)</vt:lpstr>
      <vt:lpstr>Next Steps 2023-26  (Raising Standards through High Quality Teaching and Learning &amp; Curriculum and Extracurricular Development to include Collaboration and Careers Education) </vt:lpstr>
      <vt:lpstr>KS3 Outcomes (2023-26) (Raising Standards through High Quality Pastoral Care &amp; Pupil and Staff Development, Accommodation and Resources)  </vt:lpstr>
      <vt:lpstr>Progress Made 2024-25  (Raising Standards through High Quality Pastoral Care)</vt:lpstr>
      <vt:lpstr>Progress Made 2024-25   (Pupil Leadership)</vt:lpstr>
      <vt:lpstr>KS3 Next Steps 2023-26  (Raising Standards through High Quality Pastoral Care &amp; Pupil and Staff Development, Accommodation and Resources)</vt:lpstr>
      <vt:lpstr>Tutor Team</vt:lpstr>
      <vt:lpstr>Key Stage 3 – An Academic and Personal Journey </vt:lpstr>
      <vt:lpstr>Long Term Vision - Success </vt:lpstr>
      <vt:lpstr>Academic Journey </vt:lpstr>
      <vt:lpstr>What Makes a Successful Year 10?</vt:lpstr>
      <vt:lpstr>Turning Negatives into Positives</vt:lpstr>
      <vt:lpstr>Preparation and Assessments </vt:lpstr>
      <vt:lpstr>How Can We Make Year 10 Successful?</vt:lpstr>
      <vt:lpstr>Discussion – A Starting Point</vt:lpstr>
      <vt:lpstr>Promoting Positive Behaviour</vt:lpstr>
      <vt:lpstr>Uniform</vt:lpstr>
      <vt:lpstr>Attendance and Punctuality</vt:lpstr>
      <vt:lpstr>Physical Violence</vt:lpstr>
      <vt:lpstr>Smoking and Vaping</vt:lpstr>
      <vt:lpstr>Drugs Education Policy</vt:lpstr>
      <vt:lpstr>Addressing Bullying Policy</vt:lpstr>
      <vt:lpstr>Parent App</vt:lpstr>
      <vt:lpstr>Well-Being is Important</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9</dc:title>
  <dc:creator>C JOHNSTON</dc:creator>
  <cp:lastModifiedBy>C HEANEY</cp:lastModifiedBy>
  <cp:revision>78</cp:revision>
  <cp:lastPrinted>2025-08-28T12:54:12Z</cp:lastPrinted>
  <dcterms:created xsi:type="dcterms:W3CDTF">2021-08-25T14:27:59Z</dcterms:created>
  <dcterms:modified xsi:type="dcterms:W3CDTF">2025-08-29T11:11:49Z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0x0101006B351948F90DC64296D7ECEBF1724A6B</vt:lpwstr>
  </property>
</Properties>
</file>