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4" r:id="rId3"/>
    <p:sldId id="270" r:id="rId4"/>
    <p:sldId id="258" r:id="rId5"/>
    <p:sldId id="271" r:id="rId6"/>
    <p:sldId id="272" r:id="rId7"/>
    <p:sldId id="265" r:id="rId8"/>
    <p:sldId id="260" r:id="rId9"/>
    <p:sldId id="274" r:id="rId10"/>
    <p:sldId id="261" r:id="rId11"/>
    <p:sldId id="267" r:id="rId12"/>
    <p:sldId id="273" r:id="rId13"/>
    <p:sldId id="275" r:id="rId14"/>
    <p:sldId id="257" r:id="rId15"/>
    <p:sldId id="276" r:id="rId16"/>
    <p:sldId id="269" r:id="rId17"/>
    <p:sldId id="259" r:id="rId18"/>
    <p:sldId id="277" r:id="rId19"/>
    <p:sldId id="278" r:id="rId20"/>
    <p:sldId id="279" r:id="rId21"/>
    <p:sldId id="263" r:id="rId22"/>
    <p:sldId id="280" r:id="rId23"/>
    <p:sldId id="281" r:id="rId24"/>
    <p:sldId id="282" r:id="rId25"/>
    <p:sldId id="266"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6025A-E967-6B43-85A8-E56A96725D30}"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F640-C984-7145-9D89-AD42DB07AE64}" type="slidenum">
              <a:rPr lang="en-US" smtClean="0"/>
              <a:t>‹#›</a:t>
            </a:fld>
            <a:endParaRPr lang="en-US"/>
          </a:p>
        </p:txBody>
      </p:sp>
    </p:spTree>
    <p:extLst>
      <p:ext uri="{BB962C8B-B14F-4D97-AF65-F5344CB8AC3E}">
        <p14:creationId xmlns:p14="http://schemas.microsoft.com/office/powerpoint/2010/main" val="4809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5F640-C984-7145-9D89-AD42DB07AE64}" type="slidenum">
              <a:rPr lang="en-US" smtClean="0"/>
              <a:t>4</a:t>
            </a:fld>
            <a:endParaRPr lang="en-US"/>
          </a:p>
        </p:txBody>
      </p:sp>
    </p:spTree>
    <p:extLst>
      <p:ext uri="{BB962C8B-B14F-4D97-AF65-F5344CB8AC3E}">
        <p14:creationId xmlns:p14="http://schemas.microsoft.com/office/powerpoint/2010/main" val="428294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tbell753@c2ken.net"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5.svg"/><Relationship Id="rId4" Type="http://schemas.openxmlformats.org/officeDocument/2006/relationships/image" Target="../media/image11.sv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473" y="3429000"/>
            <a:ext cx="7766936" cy="1646302"/>
          </a:xfrm>
        </p:spPr>
        <p:txBody>
          <a:bodyPr/>
          <a:lstStyle/>
          <a:p>
            <a:pPr algn="ctr"/>
            <a:br>
              <a:rPr lang="en-GB" sz="4800" dirty="0"/>
            </a:br>
            <a:br>
              <a:rPr lang="en-GB" sz="4800" dirty="0"/>
            </a:br>
            <a:br>
              <a:rPr lang="en-GB" sz="4800" dirty="0"/>
            </a:br>
            <a:br>
              <a:rPr lang="en-GB" sz="4800" dirty="0"/>
            </a:br>
            <a:br>
              <a:rPr lang="en-GB" sz="4800" dirty="0"/>
            </a:br>
            <a:br>
              <a:rPr lang="en-GB" sz="4800" dirty="0"/>
            </a:br>
            <a:br>
              <a:rPr lang="en-GB" sz="4800" dirty="0"/>
            </a:br>
            <a:r>
              <a:rPr lang="en-GB" sz="4800" dirty="0"/>
              <a:t> </a:t>
            </a:r>
            <a:br>
              <a:rPr lang="en-GB" sz="4800" dirty="0"/>
            </a:br>
            <a:br>
              <a:rPr lang="en-GB" sz="4800" dirty="0"/>
            </a:br>
            <a:br>
              <a:rPr lang="en-GB" sz="4800" dirty="0"/>
            </a:br>
            <a:br>
              <a:rPr lang="en-GB" sz="4800" dirty="0"/>
            </a:br>
            <a:r>
              <a:rPr lang="en-GB" sz="4800" dirty="0"/>
              <a:t>KS3 Head of School &amp; Head of Year Presentation </a:t>
            </a:r>
            <a:br>
              <a:rPr lang="en-GB" sz="4800" dirty="0"/>
            </a:br>
            <a:endParaRPr lang="en-GB" sz="4800" dirty="0"/>
          </a:p>
        </p:txBody>
      </p:sp>
      <p:sp>
        <p:nvSpPr>
          <p:cNvPr id="3" name="Subtitle 2"/>
          <p:cNvSpPr>
            <a:spLocks noGrp="1"/>
          </p:cNvSpPr>
          <p:nvPr>
            <p:ph type="subTitle" idx="1"/>
          </p:nvPr>
        </p:nvSpPr>
        <p:spPr>
          <a:xfrm>
            <a:off x="1507067" y="4050836"/>
            <a:ext cx="7766936" cy="1096899"/>
          </a:xfrm>
        </p:spPr>
        <p:txBody>
          <a:bodyPr/>
          <a:lstStyle/>
          <a:p>
            <a:endParaRPr lang="en-GB" dirty="0"/>
          </a:p>
          <a:p>
            <a:r>
              <a:rPr lang="en-GB" sz="2000" dirty="0"/>
              <a:t>(August 2023)</a:t>
            </a:r>
          </a:p>
          <a:p>
            <a:endParaRPr lang="en-GB" dirty="0"/>
          </a:p>
          <a:p>
            <a:endParaRPr lang="en-GB" dirty="0"/>
          </a:p>
        </p:txBody>
      </p:sp>
      <p:pic>
        <p:nvPicPr>
          <p:cNvPr id="5" name="Picture 4"/>
          <p:cNvPicPr>
            <a:picLocks noChangeAspect="1"/>
          </p:cNvPicPr>
          <p:nvPr/>
        </p:nvPicPr>
        <p:blipFill>
          <a:blip r:embed="rId2"/>
          <a:stretch>
            <a:fillRect/>
          </a:stretch>
        </p:blipFill>
        <p:spPr>
          <a:xfrm>
            <a:off x="858464" y="0"/>
            <a:ext cx="2760480" cy="2690400"/>
          </a:xfrm>
          <a:prstGeom prst="rect">
            <a:avLst/>
          </a:prstGeom>
        </p:spPr>
      </p:pic>
    </p:spTree>
    <p:extLst>
      <p:ext uri="{BB962C8B-B14F-4D97-AF65-F5344CB8AC3E}">
        <p14:creationId xmlns:p14="http://schemas.microsoft.com/office/powerpoint/2010/main" val="76055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Progress Made 2022-23 </a:t>
            </a:r>
            <a:br>
              <a:rPr lang="en-GB" dirty="0"/>
            </a:br>
            <a:r>
              <a:rPr lang="en-GB" sz="2200" dirty="0"/>
              <a:t>(Raising Standards through High Quality Pastoral Care)</a:t>
            </a:r>
          </a:p>
        </p:txBody>
      </p:sp>
      <p:sp>
        <p:nvSpPr>
          <p:cNvPr id="3" name="Content Placeholder 2"/>
          <p:cNvSpPr>
            <a:spLocks noGrp="1"/>
          </p:cNvSpPr>
          <p:nvPr>
            <p:ph idx="1"/>
          </p:nvPr>
        </p:nvSpPr>
        <p:spPr/>
        <p:txBody>
          <a:bodyPr>
            <a:normAutofit lnSpcReduction="10000"/>
          </a:bodyPr>
          <a:lstStyle/>
          <a:p>
            <a:r>
              <a:rPr lang="en-GB" dirty="0"/>
              <a:t>Key Target – ‘Attendance figures will be in line with or exceed the NI average for schools of a similar type and are monitored to ensure that issues can be identified and addressed promptly.’ </a:t>
            </a:r>
          </a:p>
          <a:p>
            <a:endParaRPr lang="en-GB" u="sng" dirty="0"/>
          </a:p>
          <a:p>
            <a:endParaRPr lang="en-GB" u="sng" dirty="0"/>
          </a:p>
          <a:p>
            <a:endParaRPr lang="en-GB" u="sng" dirty="0"/>
          </a:p>
          <a:p>
            <a:endParaRPr lang="en-GB" u="sng" dirty="0"/>
          </a:p>
          <a:p>
            <a:endParaRPr lang="en-GB" u="sng" dirty="0"/>
          </a:p>
          <a:p>
            <a:r>
              <a:rPr lang="en-GB" dirty="0"/>
              <a:t>FT/HOY/HOS analysed attendance data to inform interventions</a:t>
            </a:r>
          </a:p>
          <a:p>
            <a:r>
              <a:rPr lang="en-GB" dirty="0"/>
              <a:t>44 HOS Attendance letters with 	DENI guidance ‘Attendance Matters’ (</a:t>
            </a:r>
            <a:r>
              <a:rPr lang="en-GB" sz="1400" dirty="0"/>
              <a:t>Rising from 18 letters previously)</a:t>
            </a:r>
          </a:p>
          <a:p>
            <a:pPr marL="0" indent="0">
              <a:buNone/>
            </a:pPr>
            <a:endParaRPr lang="en-GB" dirty="0"/>
          </a:p>
        </p:txBody>
      </p:sp>
      <p:graphicFrame>
        <p:nvGraphicFramePr>
          <p:cNvPr id="4" name="Table 4">
            <a:extLst>
              <a:ext uri="{FF2B5EF4-FFF2-40B4-BE49-F238E27FC236}">
                <a16:creationId xmlns:a16="http://schemas.microsoft.com/office/drawing/2014/main" id="{8AB52F1A-0006-5129-72F8-B7E2184078E0}"/>
              </a:ext>
            </a:extLst>
          </p:cNvPr>
          <p:cNvGraphicFramePr>
            <a:graphicFrameLocks noGrp="1"/>
          </p:cNvGraphicFramePr>
          <p:nvPr>
            <p:extLst>
              <p:ext uri="{D42A27DB-BD31-4B8C-83A1-F6EECF244321}">
                <p14:modId xmlns:p14="http://schemas.microsoft.com/office/powerpoint/2010/main" val="3518122143"/>
              </p:ext>
            </p:extLst>
          </p:nvPr>
        </p:nvGraphicFramePr>
        <p:xfrm>
          <a:off x="1019629" y="3009901"/>
          <a:ext cx="8128000" cy="1598143"/>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99094848"/>
                    </a:ext>
                  </a:extLst>
                </a:gridCol>
                <a:gridCol w="2032000">
                  <a:extLst>
                    <a:ext uri="{9D8B030D-6E8A-4147-A177-3AD203B41FA5}">
                      <a16:colId xmlns:a16="http://schemas.microsoft.com/office/drawing/2014/main" val="3182794362"/>
                    </a:ext>
                  </a:extLst>
                </a:gridCol>
                <a:gridCol w="2032000">
                  <a:extLst>
                    <a:ext uri="{9D8B030D-6E8A-4147-A177-3AD203B41FA5}">
                      <a16:colId xmlns:a16="http://schemas.microsoft.com/office/drawing/2014/main" val="3943858378"/>
                    </a:ext>
                  </a:extLst>
                </a:gridCol>
                <a:gridCol w="2032000">
                  <a:extLst>
                    <a:ext uri="{9D8B030D-6E8A-4147-A177-3AD203B41FA5}">
                      <a16:colId xmlns:a16="http://schemas.microsoft.com/office/drawing/2014/main" val="4167708817"/>
                    </a:ext>
                  </a:extLst>
                </a:gridCol>
              </a:tblGrid>
              <a:tr h="856463">
                <a:tc>
                  <a:txBody>
                    <a:bodyPr/>
                    <a:lstStyle/>
                    <a:p>
                      <a:r>
                        <a:rPr lang="en-GB" dirty="0"/>
                        <a:t>Attendance %</a:t>
                      </a:r>
                    </a:p>
                  </a:txBody>
                  <a:tcPr/>
                </a:tc>
                <a:tc>
                  <a:txBody>
                    <a:bodyPr/>
                    <a:lstStyle/>
                    <a:p>
                      <a:r>
                        <a:rPr lang="en-GB" dirty="0"/>
                        <a:t>Year 8</a:t>
                      </a:r>
                    </a:p>
                  </a:txBody>
                  <a:tcPr/>
                </a:tc>
                <a:tc>
                  <a:txBody>
                    <a:bodyPr/>
                    <a:lstStyle/>
                    <a:p>
                      <a:r>
                        <a:rPr lang="en-GB" dirty="0"/>
                        <a:t>Year 9 </a:t>
                      </a:r>
                    </a:p>
                  </a:txBody>
                  <a:tcPr/>
                </a:tc>
                <a:tc>
                  <a:txBody>
                    <a:bodyPr/>
                    <a:lstStyle/>
                    <a:p>
                      <a:r>
                        <a:rPr lang="en-GB" dirty="0"/>
                        <a:t>Year 10 </a:t>
                      </a:r>
                    </a:p>
                  </a:txBody>
                  <a:tcPr/>
                </a:tc>
                <a:extLst>
                  <a:ext uri="{0D108BD9-81ED-4DB2-BD59-A6C34878D82A}">
                    <a16:rowId xmlns:a16="http://schemas.microsoft.com/office/drawing/2014/main" val="1523720846"/>
                  </a:ext>
                </a:extLst>
              </a:tr>
              <a:tr h="370840">
                <a:tc>
                  <a:txBody>
                    <a:bodyPr/>
                    <a:lstStyle/>
                    <a:p>
                      <a:r>
                        <a:rPr lang="en-GB" dirty="0"/>
                        <a:t>2021/22</a:t>
                      </a:r>
                    </a:p>
                  </a:txBody>
                  <a:tcPr/>
                </a:tc>
                <a:tc>
                  <a:txBody>
                    <a:bodyPr/>
                    <a:lstStyle/>
                    <a:p>
                      <a:r>
                        <a:rPr lang="en-GB" dirty="0"/>
                        <a:t>94.05%</a:t>
                      </a:r>
                    </a:p>
                  </a:txBody>
                  <a:tcPr/>
                </a:tc>
                <a:tc>
                  <a:txBody>
                    <a:bodyPr/>
                    <a:lstStyle/>
                    <a:p>
                      <a:r>
                        <a:rPr lang="en-GB" dirty="0"/>
                        <a:t>92.4%</a:t>
                      </a:r>
                    </a:p>
                  </a:txBody>
                  <a:tcPr/>
                </a:tc>
                <a:tc>
                  <a:txBody>
                    <a:bodyPr/>
                    <a:lstStyle/>
                    <a:p>
                      <a:r>
                        <a:rPr lang="en-GB" dirty="0"/>
                        <a:t>92.58%</a:t>
                      </a:r>
                    </a:p>
                  </a:txBody>
                  <a:tcPr/>
                </a:tc>
                <a:extLst>
                  <a:ext uri="{0D108BD9-81ED-4DB2-BD59-A6C34878D82A}">
                    <a16:rowId xmlns:a16="http://schemas.microsoft.com/office/drawing/2014/main" val="860183010"/>
                  </a:ext>
                </a:extLst>
              </a:tr>
              <a:tr h="370840">
                <a:tc>
                  <a:txBody>
                    <a:bodyPr/>
                    <a:lstStyle/>
                    <a:p>
                      <a:r>
                        <a:rPr lang="en-GB" dirty="0"/>
                        <a:t>2022/23</a:t>
                      </a:r>
                    </a:p>
                  </a:txBody>
                  <a:tcPr/>
                </a:tc>
                <a:tc>
                  <a:txBody>
                    <a:bodyPr/>
                    <a:lstStyle/>
                    <a:p>
                      <a:r>
                        <a:rPr lang="en-GB" dirty="0"/>
                        <a:t>95.6%</a:t>
                      </a:r>
                    </a:p>
                  </a:txBody>
                  <a:tcPr/>
                </a:tc>
                <a:tc>
                  <a:txBody>
                    <a:bodyPr/>
                    <a:lstStyle/>
                    <a:p>
                      <a:r>
                        <a:rPr lang="en-GB" dirty="0"/>
                        <a:t>93.45%</a:t>
                      </a:r>
                    </a:p>
                  </a:txBody>
                  <a:tcPr/>
                </a:tc>
                <a:tc>
                  <a:txBody>
                    <a:bodyPr/>
                    <a:lstStyle/>
                    <a:p>
                      <a:r>
                        <a:rPr lang="en-GB" dirty="0"/>
                        <a:t>92.46% </a:t>
                      </a:r>
                      <a:r>
                        <a:rPr lang="en-GB" sz="1400" dirty="0"/>
                        <a:t>(12/6/23)</a:t>
                      </a:r>
                    </a:p>
                  </a:txBody>
                  <a:tcPr/>
                </a:tc>
                <a:extLst>
                  <a:ext uri="{0D108BD9-81ED-4DB2-BD59-A6C34878D82A}">
                    <a16:rowId xmlns:a16="http://schemas.microsoft.com/office/drawing/2014/main" val="952129415"/>
                  </a:ext>
                </a:extLst>
              </a:tr>
            </a:tbl>
          </a:graphicData>
        </a:graphic>
      </p:graphicFrame>
    </p:spTree>
    <p:extLst>
      <p:ext uri="{BB962C8B-B14F-4D97-AF65-F5344CB8AC3E}">
        <p14:creationId xmlns:p14="http://schemas.microsoft.com/office/powerpoint/2010/main" val="214438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KS3 Next Steps 2023-26 </a:t>
            </a:r>
            <a:br>
              <a:rPr lang="en-GB" dirty="0"/>
            </a:br>
            <a:r>
              <a:rPr lang="en-GB" sz="2000" dirty="0"/>
              <a:t>(Raising Standards through High Quality Pastoral Care)</a:t>
            </a:r>
          </a:p>
        </p:txBody>
      </p:sp>
      <p:sp>
        <p:nvSpPr>
          <p:cNvPr id="3" name="Content Placeholder 2"/>
          <p:cNvSpPr>
            <a:spLocks noGrp="1"/>
          </p:cNvSpPr>
          <p:nvPr>
            <p:ph idx="1"/>
          </p:nvPr>
        </p:nvSpPr>
        <p:spPr>
          <a:xfrm>
            <a:off x="677334" y="1508911"/>
            <a:ext cx="8596668" cy="5349089"/>
          </a:xfrm>
        </p:spPr>
        <p:txBody>
          <a:bodyPr>
            <a:noAutofit/>
          </a:bodyPr>
          <a:lstStyle/>
          <a:p>
            <a:pPr marL="0" indent="0">
              <a:buNone/>
            </a:pPr>
            <a:endParaRPr lang="en-GB" sz="2000" dirty="0"/>
          </a:p>
          <a:p>
            <a:r>
              <a:rPr lang="en-GB" sz="2000" dirty="0"/>
              <a:t>Maintain successful implementation of the College’s Positive Behaviour Management Policy through consistent application of ‘Stepped Consequences’</a:t>
            </a:r>
          </a:p>
          <a:p>
            <a:pPr>
              <a:buFont typeface="Wingdings" pitchFamily="2" charset="2"/>
              <a:buChar char="Ø"/>
            </a:pPr>
            <a:r>
              <a:rPr lang="en-GB" sz="2000" dirty="0"/>
              <a:t>Implement recommendations from Attendance Policy Working Group </a:t>
            </a:r>
          </a:p>
          <a:p>
            <a:pPr>
              <a:buFont typeface="Wingdings" pitchFamily="2" charset="2"/>
              <a:buChar char="Ø"/>
            </a:pPr>
            <a:r>
              <a:rPr lang="en-GB" sz="2000" dirty="0"/>
              <a:t>HOS/HOY to regularly link with their Prefect counterparts to oversee the development of the Prefect Leadership role and provide support and guidance</a:t>
            </a:r>
          </a:p>
          <a:p>
            <a:r>
              <a:rPr lang="en-GB" sz="2000" dirty="0"/>
              <a:t>Review KS3 Pastoral Programme to ensure relevance, age appropriate and progression</a:t>
            </a:r>
          </a:p>
          <a:p>
            <a:r>
              <a:rPr lang="en-GB" sz="2000" dirty="0"/>
              <a:t>Embed work of the KS3 Student Council Sub-committee </a:t>
            </a:r>
          </a:p>
          <a:p>
            <a:r>
              <a:rPr lang="en-GB" sz="2000" dirty="0"/>
              <a:t>Embed Positive Behaviour Chart</a:t>
            </a:r>
          </a:p>
        </p:txBody>
      </p:sp>
    </p:spTree>
    <p:extLst>
      <p:ext uri="{BB962C8B-B14F-4D97-AF65-F5344CB8AC3E}">
        <p14:creationId xmlns:p14="http://schemas.microsoft.com/office/powerpoint/2010/main" val="39237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KS3 Outcomes (2023-26)</a:t>
            </a:r>
            <a:br>
              <a:rPr lang="en-GB" sz="4400" dirty="0"/>
            </a:br>
            <a:r>
              <a:rPr lang="en-GB" sz="2400" dirty="0"/>
              <a:t>(Raising Standards through High Quality Pastoral Care)</a:t>
            </a:r>
            <a:br>
              <a:rPr lang="en-GB" sz="2400" dirty="0"/>
            </a:br>
            <a:endParaRPr lang="en-GB" sz="2400" i="1" dirty="0"/>
          </a:p>
        </p:txBody>
      </p:sp>
      <p:sp>
        <p:nvSpPr>
          <p:cNvPr id="3" name="Content Placeholder 2"/>
          <p:cNvSpPr>
            <a:spLocks noGrp="1"/>
          </p:cNvSpPr>
          <p:nvPr>
            <p:ph idx="1"/>
          </p:nvPr>
        </p:nvSpPr>
        <p:spPr/>
        <p:txBody>
          <a:bodyPr>
            <a:normAutofit fontScale="62500" lnSpcReduction="20000"/>
          </a:bodyPr>
          <a:lstStyle/>
          <a:p>
            <a:r>
              <a:rPr lang="en-GB" sz="2600" dirty="0"/>
              <a:t>The Behaviour Management Policy and Stepped Consequences are fully implemented in an appropriate and consistent manner</a:t>
            </a:r>
          </a:p>
          <a:p>
            <a:endParaRPr lang="en-GB" sz="2600" dirty="0"/>
          </a:p>
          <a:p>
            <a:r>
              <a:rPr lang="en-GB" sz="2600" dirty="0"/>
              <a:t>Implementation of the Positive Behaviour Chart (inc. Rewards) is sustained and further enhanced, as possible </a:t>
            </a:r>
            <a:r>
              <a:rPr lang="en-GB" sz="2600" i="1" dirty="0"/>
              <a:t>(October 2023 Junior Prizegiving)</a:t>
            </a:r>
            <a:endParaRPr lang="en-GB" sz="2600" dirty="0"/>
          </a:p>
          <a:p>
            <a:endParaRPr lang="en-GB" sz="2600" dirty="0"/>
          </a:p>
          <a:p>
            <a:r>
              <a:rPr lang="en-GB" sz="2600" dirty="0"/>
              <a:t>The Preventative Curriculum is reviewed and updated to ensure relevant and appropriate educative support to pupils for the issues they may be experiencing inside and outside school </a:t>
            </a:r>
          </a:p>
          <a:p>
            <a:pPr marL="0" indent="0">
              <a:buNone/>
            </a:pPr>
            <a:endParaRPr lang="en-GB" sz="2600" dirty="0"/>
          </a:p>
          <a:p>
            <a:r>
              <a:rPr lang="en-GB" sz="2600" dirty="0"/>
              <a:t>The College attendance figures will be in line or exceed the NI average for schools of a similar type</a:t>
            </a:r>
          </a:p>
          <a:p>
            <a:pPr marL="0" indent="0">
              <a:buNone/>
            </a:pPr>
            <a:endParaRPr lang="en-GB" sz="2600" dirty="0"/>
          </a:p>
          <a:p>
            <a:r>
              <a:rPr lang="en-GB" sz="2600" dirty="0"/>
              <a:t>There are increased opportunities for impactful Student Leadership </a:t>
            </a:r>
          </a:p>
          <a:p>
            <a:pPr>
              <a:buFont typeface="Arial" panose="020B0604020202020204" pitchFamily="34" charset="0"/>
              <a:buChar char="•"/>
            </a:pPr>
            <a:endParaRPr lang="en-GB" sz="2000" dirty="0"/>
          </a:p>
        </p:txBody>
      </p:sp>
    </p:spTree>
    <p:extLst>
      <p:ext uri="{BB962C8B-B14F-4D97-AF65-F5344CB8AC3E}">
        <p14:creationId xmlns:p14="http://schemas.microsoft.com/office/powerpoint/2010/main" val="405270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9843" y="-138048"/>
            <a:ext cx="2057400" cy="7533267"/>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1C5739"/>
            </a:solidFill>
          </p:spPr>
          <p:txBody>
            <a:bodyPr/>
            <a:lstStyle/>
            <a:p>
              <a:endParaRPr lang="en-US"/>
            </a:p>
          </p:txBody>
        </p:sp>
        <p:sp>
          <p:nvSpPr>
            <p:cNvPr id="4" name="TextBox 4"/>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5" name="Freeform 5"/>
          <p:cNvSpPr/>
          <p:nvPr/>
        </p:nvSpPr>
        <p:spPr>
          <a:xfrm>
            <a:off x="10923144" y="6006398"/>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028700" y="-372146"/>
            <a:ext cx="2057400" cy="7533267"/>
            <a:chOff x="0" y="0"/>
            <a:chExt cx="812800" cy="2976105"/>
          </a:xfrm>
        </p:grpSpPr>
        <p:sp>
          <p:nvSpPr>
            <p:cNvPr id="7" name="Freeform 7"/>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1C5739"/>
            </a:solidFill>
          </p:spPr>
          <p:txBody>
            <a:bodyPr/>
            <a:lstStyle/>
            <a:p>
              <a:endParaRPr lang="en-US"/>
            </a:p>
          </p:txBody>
        </p:sp>
        <p:sp>
          <p:nvSpPr>
            <p:cNvPr id="8" name="TextBox 8"/>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9" name="Group 9"/>
          <p:cNvGrpSpPr/>
          <p:nvPr/>
        </p:nvGrpSpPr>
        <p:grpSpPr>
          <a:xfrm>
            <a:off x="818515" y="2775748"/>
            <a:ext cx="73491" cy="1879331"/>
            <a:chOff x="0" y="0"/>
            <a:chExt cx="26312" cy="672855"/>
          </a:xfrm>
        </p:grpSpPr>
        <p:sp>
          <p:nvSpPr>
            <p:cNvPr id="10" name="Freeform 10"/>
            <p:cNvSpPr/>
            <p:nvPr/>
          </p:nvSpPr>
          <p:spPr>
            <a:xfrm>
              <a:off x="0" y="0"/>
              <a:ext cx="26312" cy="672855"/>
            </a:xfrm>
            <a:custGeom>
              <a:avLst/>
              <a:gdLst/>
              <a:ahLst/>
              <a:cxnLst/>
              <a:rect l="l" t="t" r="r" b="b"/>
              <a:pathLst>
                <a:path w="26312" h="672855">
                  <a:moveTo>
                    <a:pt x="0" y="0"/>
                  </a:moveTo>
                  <a:lnTo>
                    <a:pt x="26312" y="0"/>
                  </a:lnTo>
                  <a:lnTo>
                    <a:pt x="26312" y="672855"/>
                  </a:lnTo>
                  <a:lnTo>
                    <a:pt x="0" y="672855"/>
                  </a:lnTo>
                  <a:lnTo>
                    <a:pt x="0" y="0"/>
                  </a:lnTo>
                </a:path>
              </a:pathLst>
            </a:custGeom>
            <a:solidFill>
              <a:srgbClr val="FFFFFF"/>
            </a:solidFill>
          </p:spPr>
          <p:txBody>
            <a:bodyPr/>
            <a:lstStyle/>
            <a:p>
              <a:endParaRPr lang="en-US"/>
            </a:p>
          </p:txBody>
        </p:sp>
        <p:sp>
          <p:nvSpPr>
            <p:cNvPr id="11" name="TextBox 11"/>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5" name="TextBox 15"/>
          <p:cNvSpPr txBox="1"/>
          <p:nvPr/>
        </p:nvSpPr>
        <p:spPr>
          <a:xfrm>
            <a:off x="1168619" y="4689701"/>
            <a:ext cx="5702570" cy="324833"/>
          </a:xfrm>
          <a:prstGeom prst="rect">
            <a:avLst/>
          </a:prstGeom>
        </p:spPr>
        <p:txBody>
          <a:bodyPr lIns="0" tIns="0" rIns="0" bIns="0" rtlCol="0" anchor="t">
            <a:spAutoFit/>
          </a:bodyPr>
          <a:lstStyle/>
          <a:p>
            <a:pPr>
              <a:lnSpc>
                <a:spcPts val="2697"/>
              </a:lnSpc>
            </a:pPr>
            <a:r>
              <a:rPr lang="en-US" sz="1926" spc="96">
                <a:solidFill>
                  <a:srgbClr val="1C5739"/>
                </a:solidFill>
                <a:latin typeface="Open Sauce"/>
              </a:rPr>
              <a:t>St. Malachy's College, Belfast</a:t>
            </a:r>
          </a:p>
        </p:txBody>
      </p:sp>
      <p:sp>
        <p:nvSpPr>
          <p:cNvPr id="16" name="TextBox 16"/>
          <p:cNvSpPr txBox="1"/>
          <p:nvPr/>
        </p:nvSpPr>
        <p:spPr>
          <a:xfrm>
            <a:off x="1168619" y="2693997"/>
            <a:ext cx="7170800" cy="1349793"/>
          </a:xfrm>
          <a:prstGeom prst="rect">
            <a:avLst/>
          </a:prstGeom>
        </p:spPr>
        <p:txBody>
          <a:bodyPr lIns="0" tIns="0" rIns="0" bIns="0" rtlCol="0" anchor="t">
            <a:spAutoFit/>
          </a:bodyPr>
          <a:lstStyle/>
          <a:p>
            <a:pPr>
              <a:lnSpc>
                <a:spcPts val="5184"/>
              </a:lnSpc>
            </a:pPr>
            <a:r>
              <a:rPr lang="en-US" sz="5400" dirty="0">
                <a:solidFill>
                  <a:srgbClr val="1C5739"/>
                </a:solidFill>
                <a:latin typeface="Codec Pro ExtraBold"/>
              </a:rPr>
              <a:t>YEAR 9 PARENTS’ INFORMATION SESSION</a:t>
            </a:r>
          </a:p>
        </p:txBody>
      </p:sp>
      <p:sp>
        <p:nvSpPr>
          <p:cNvPr id="17" name="Freeform 17"/>
          <p:cNvSpPr/>
          <p:nvPr/>
        </p:nvSpPr>
        <p:spPr>
          <a:xfrm>
            <a:off x="-1851914" y="-138047"/>
            <a:ext cx="2537714" cy="1388821"/>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2">
            <a:extLst>
              <a:ext uri="{FF2B5EF4-FFF2-40B4-BE49-F238E27FC236}">
                <a16:creationId xmlns:a16="http://schemas.microsoft.com/office/drawing/2014/main" id="{89138DB7-6C66-A927-13D5-7A2597151753}"/>
              </a:ext>
            </a:extLst>
          </p:cNvPr>
          <p:cNvSpPr/>
          <p:nvPr/>
        </p:nvSpPr>
        <p:spPr>
          <a:xfrm>
            <a:off x="7726090" y="1819974"/>
            <a:ext cx="3440973" cy="3790879"/>
          </a:xfrm>
          <a:custGeom>
            <a:avLst/>
            <a:gdLst/>
            <a:ahLst/>
            <a:cxnLst/>
            <a:rect l="l" t="t" r="r" b="b"/>
            <a:pathLst>
              <a:path w="6843696" h="6843696">
                <a:moveTo>
                  <a:pt x="0" y="0"/>
                </a:moveTo>
                <a:lnTo>
                  <a:pt x="6843695" y="0"/>
                </a:lnTo>
                <a:lnTo>
                  <a:pt x="6843695" y="6843696"/>
                </a:lnTo>
                <a:lnTo>
                  <a:pt x="0" y="6843696"/>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1752" y="1934465"/>
            <a:ext cx="933657" cy="4071933"/>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lnTo>
                    <a:pt x="0" y="0"/>
                  </a:lnTo>
                </a:path>
              </a:pathLst>
            </a:custGeom>
            <a:solidFill>
              <a:srgbClr val="1C5739"/>
            </a:solidFill>
            <a:ln>
              <a:noFill/>
            </a:ln>
          </p:spPr>
          <p:txBody>
            <a:bodyPr/>
            <a:lstStyle/>
            <a:p>
              <a:endParaRPr lang="en-US"/>
            </a:p>
          </p:txBody>
        </p:sp>
        <p:sp>
          <p:nvSpPr>
            <p:cNvPr id="4" name="TextBox 4"/>
            <p:cNvSpPr txBox="1"/>
            <p:nvPr/>
          </p:nvSpPr>
          <p:spPr>
            <a:xfrm>
              <a:off x="0" y="-19050"/>
              <a:ext cx="812800" cy="831850"/>
            </a:xfrm>
            <a:prstGeom prst="rect">
              <a:avLst/>
            </a:prstGeom>
          </p:spPr>
          <p:txBody>
            <a:bodyPr lIns="33867" tIns="33867" rIns="33867" bIns="33867" rtlCol="0" anchor="ctr"/>
            <a:lstStyle/>
            <a:p>
              <a:pPr algn="ctr">
                <a:lnSpc>
                  <a:spcPts val="1906"/>
                </a:lnSpc>
                <a:spcBef>
                  <a:spcPct val="0"/>
                </a:spcBef>
              </a:pPr>
              <a:endParaRPr sz="1200"/>
            </a:p>
          </p:txBody>
        </p:sp>
      </p:grpSp>
      <p:grpSp>
        <p:nvGrpSpPr>
          <p:cNvPr id="5" name="Group 5"/>
          <p:cNvGrpSpPr/>
          <p:nvPr/>
        </p:nvGrpSpPr>
        <p:grpSpPr>
          <a:xfrm>
            <a:off x="-1028700" y="-372146"/>
            <a:ext cx="2057400" cy="7533267"/>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lnTo>
                    <a:pt x="0" y="0"/>
                  </a:lnTo>
                </a:path>
              </a:pathLst>
            </a:custGeom>
            <a:solidFill>
              <a:srgbClr val="1C5739"/>
            </a:solidFill>
          </p:spPr>
          <p:txBody>
            <a:bodyPr/>
            <a:lstStyle/>
            <a:p>
              <a:endParaRPr lang="en-GB" sz="1200" dirty="0"/>
            </a:p>
          </p:txBody>
        </p:sp>
        <p:sp>
          <p:nvSpPr>
            <p:cNvPr id="7" name="TextBox 7"/>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8" name="Group 8"/>
          <p:cNvGrpSpPr/>
          <p:nvPr/>
        </p:nvGrpSpPr>
        <p:grpSpPr>
          <a:xfrm>
            <a:off x="8128811" y="943631"/>
            <a:ext cx="3605989" cy="5319619"/>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lnTo>
                    <a:pt x="0" y="0"/>
                  </a:lnTo>
                </a:path>
              </a:pathLst>
            </a:custGeom>
            <a:solidFill>
              <a:srgbClr val="1C5739"/>
            </a:solidFill>
          </p:spPr>
          <p:txBody>
            <a:bodyPr/>
            <a:lstStyle/>
            <a:p>
              <a:endParaRPr lang="en-US"/>
            </a:p>
          </p:txBody>
        </p:sp>
        <p:sp>
          <p:nvSpPr>
            <p:cNvPr id="10" name="TextBox 10"/>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1" name="Freeform 11"/>
          <p:cNvSpPr/>
          <p:nvPr/>
        </p:nvSpPr>
        <p:spPr>
          <a:xfrm>
            <a:off x="10465944" y="5798542"/>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3475408" y="877978"/>
            <a:ext cx="3774661" cy="870110"/>
          </a:xfrm>
          <a:prstGeom prst="rect">
            <a:avLst/>
          </a:prstGeom>
        </p:spPr>
        <p:txBody>
          <a:bodyPr lIns="0" tIns="0" rIns="0" bIns="0" rtlCol="0" anchor="t">
            <a:spAutoFit/>
          </a:bodyPr>
          <a:lstStyle/>
          <a:p>
            <a:pPr>
              <a:lnSpc>
                <a:spcPts val="7239"/>
              </a:lnSpc>
            </a:pPr>
            <a:r>
              <a:rPr lang="en-US" sz="5246" spc="514" dirty="0">
                <a:solidFill>
                  <a:srgbClr val="231F20"/>
                </a:solidFill>
                <a:latin typeface="Codec Pro ExtraBold"/>
              </a:rPr>
              <a:t>Overview</a:t>
            </a:r>
          </a:p>
        </p:txBody>
      </p:sp>
      <p:sp>
        <p:nvSpPr>
          <p:cNvPr id="13" name="TextBox 13"/>
          <p:cNvSpPr txBox="1"/>
          <p:nvPr/>
        </p:nvSpPr>
        <p:spPr>
          <a:xfrm>
            <a:off x="2683106" y="2022940"/>
            <a:ext cx="624813" cy="436017"/>
          </a:xfrm>
          <a:prstGeom prst="rect">
            <a:avLst/>
          </a:prstGeom>
        </p:spPr>
        <p:txBody>
          <a:bodyPr lIns="0" tIns="0" rIns="0" bIns="0" rtlCol="0" anchor="t">
            <a:spAutoFit/>
          </a:bodyPr>
          <a:lstStyle/>
          <a:p>
            <a:pPr algn="ctr">
              <a:lnSpc>
                <a:spcPts val="3418"/>
              </a:lnSpc>
            </a:pPr>
            <a:r>
              <a:rPr lang="en-US" sz="2847" spc="233">
                <a:solidFill>
                  <a:srgbClr val="FFFFFF"/>
                </a:solidFill>
                <a:latin typeface="Codec Pro ExtraBold Italics"/>
              </a:rPr>
              <a:t>01</a:t>
            </a:r>
          </a:p>
        </p:txBody>
      </p:sp>
      <p:sp>
        <p:nvSpPr>
          <p:cNvPr id="14" name="TextBox 14"/>
          <p:cNvSpPr txBox="1"/>
          <p:nvPr/>
        </p:nvSpPr>
        <p:spPr>
          <a:xfrm>
            <a:off x="2683106" y="2643436"/>
            <a:ext cx="624813" cy="436017"/>
          </a:xfrm>
          <a:prstGeom prst="rect">
            <a:avLst/>
          </a:prstGeom>
        </p:spPr>
        <p:txBody>
          <a:bodyPr lIns="0" tIns="0" rIns="0" bIns="0" rtlCol="0" anchor="t">
            <a:spAutoFit/>
          </a:bodyPr>
          <a:lstStyle/>
          <a:p>
            <a:pPr algn="ctr">
              <a:lnSpc>
                <a:spcPts val="3418"/>
              </a:lnSpc>
            </a:pPr>
            <a:r>
              <a:rPr lang="en-US" sz="2847" spc="233" dirty="0">
                <a:solidFill>
                  <a:srgbClr val="FFFFFF"/>
                </a:solidFill>
                <a:latin typeface="Codec Pro ExtraBold Italics"/>
              </a:rPr>
              <a:t>02</a:t>
            </a:r>
          </a:p>
        </p:txBody>
      </p:sp>
      <p:sp>
        <p:nvSpPr>
          <p:cNvPr id="15" name="TextBox 15"/>
          <p:cNvSpPr txBox="1"/>
          <p:nvPr/>
        </p:nvSpPr>
        <p:spPr>
          <a:xfrm>
            <a:off x="2696174" y="3202862"/>
            <a:ext cx="624813" cy="436017"/>
          </a:xfrm>
          <a:prstGeom prst="rect">
            <a:avLst/>
          </a:prstGeom>
        </p:spPr>
        <p:txBody>
          <a:bodyPr lIns="0" tIns="0" rIns="0" bIns="0" rtlCol="0" anchor="t">
            <a:spAutoFit/>
          </a:bodyPr>
          <a:lstStyle/>
          <a:p>
            <a:pPr algn="ctr">
              <a:lnSpc>
                <a:spcPts val="3418"/>
              </a:lnSpc>
            </a:pPr>
            <a:r>
              <a:rPr lang="en-US" sz="2847" spc="233">
                <a:solidFill>
                  <a:srgbClr val="FFFFFF"/>
                </a:solidFill>
                <a:latin typeface="Codec Pro ExtraBold Italics"/>
              </a:rPr>
              <a:t>03</a:t>
            </a:r>
          </a:p>
        </p:txBody>
      </p:sp>
      <p:sp>
        <p:nvSpPr>
          <p:cNvPr id="16" name="TextBox 16"/>
          <p:cNvSpPr txBox="1"/>
          <p:nvPr/>
        </p:nvSpPr>
        <p:spPr>
          <a:xfrm>
            <a:off x="2683106" y="3762287"/>
            <a:ext cx="624813" cy="436017"/>
          </a:xfrm>
          <a:prstGeom prst="rect">
            <a:avLst/>
          </a:prstGeom>
        </p:spPr>
        <p:txBody>
          <a:bodyPr lIns="0" tIns="0" rIns="0" bIns="0" rtlCol="0" anchor="t">
            <a:spAutoFit/>
          </a:bodyPr>
          <a:lstStyle/>
          <a:p>
            <a:pPr algn="ctr">
              <a:lnSpc>
                <a:spcPts val="3418"/>
              </a:lnSpc>
            </a:pPr>
            <a:r>
              <a:rPr lang="en-US" sz="2847" spc="233">
                <a:solidFill>
                  <a:srgbClr val="FFFFFF"/>
                </a:solidFill>
                <a:latin typeface="Codec Pro ExtraBold Italics"/>
              </a:rPr>
              <a:t>04</a:t>
            </a:r>
          </a:p>
        </p:txBody>
      </p:sp>
      <p:sp>
        <p:nvSpPr>
          <p:cNvPr id="17" name="TextBox 17"/>
          <p:cNvSpPr txBox="1"/>
          <p:nvPr/>
        </p:nvSpPr>
        <p:spPr>
          <a:xfrm>
            <a:off x="2696174" y="4320204"/>
            <a:ext cx="624813" cy="436017"/>
          </a:xfrm>
          <a:prstGeom prst="rect">
            <a:avLst/>
          </a:prstGeom>
        </p:spPr>
        <p:txBody>
          <a:bodyPr lIns="0" tIns="0" rIns="0" bIns="0" rtlCol="0" anchor="t">
            <a:spAutoFit/>
          </a:bodyPr>
          <a:lstStyle/>
          <a:p>
            <a:pPr algn="ctr">
              <a:lnSpc>
                <a:spcPts val="3418"/>
              </a:lnSpc>
            </a:pPr>
            <a:r>
              <a:rPr lang="en-US" sz="2847" spc="233">
                <a:solidFill>
                  <a:srgbClr val="FFFFFF"/>
                </a:solidFill>
                <a:latin typeface="Codec Pro ExtraBold Italics"/>
              </a:rPr>
              <a:t>05</a:t>
            </a:r>
          </a:p>
        </p:txBody>
      </p:sp>
      <p:sp>
        <p:nvSpPr>
          <p:cNvPr id="18" name="TextBox 18"/>
          <p:cNvSpPr txBox="1"/>
          <p:nvPr/>
        </p:nvSpPr>
        <p:spPr>
          <a:xfrm>
            <a:off x="2696174" y="4865790"/>
            <a:ext cx="624813" cy="436017"/>
          </a:xfrm>
          <a:prstGeom prst="rect">
            <a:avLst/>
          </a:prstGeom>
        </p:spPr>
        <p:txBody>
          <a:bodyPr lIns="0" tIns="0" rIns="0" bIns="0" rtlCol="0" anchor="t">
            <a:spAutoFit/>
          </a:bodyPr>
          <a:lstStyle/>
          <a:p>
            <a:pPr algn="ctr">
              <a:lnSpc>
                <a:spcPts val="3418"/>
              </a:lnSpc>
            </a:pPr>
            <a:r>
              <a:rPr lang="en-US" sz="2847" spc="233">
                <a:solidFill>
                  <a:srgbClr val="FFFFFF"/>
                </a:solidFill>
                <a:latin typeface="Codec Pro ExtraBold Italics"/>
              </a:rPr>
              <a:t>06</a:t>
            </a:r>
          </a:p>
        </p:txBody>
      </p:sp>
      <p:sp>
        <p:nvSpPr>
          <p:cNvPr id="19" name="TextBox 19"/>
          <p:cNvSpPr txBox="1"/>
          <p:nvPr/>
        </p:nvSpPr>
        <p:spPr>
          <a:xfrm>
            <a:off x="2696174" y="5411376"/>
            <a:ext cx="624813" cy="436017"/>
          </a:xfrm>
          <a:prstGeom prst="rect">
            <a:avLst/>
          </a:prstGeom>
        </p:spPr>
        <p:txBody>
          <a:bodyPr lIns="0" tIns="0" rIns="0" bIns="0" rtlCol="0" anchor="t">
            <a:spAutoFit/>
          </a:bodyPr>
          <a:lstStyle/>
          <a:p>
            <a:pPr algn="ctr">
              <a:lnSpc>
                <a:spcPts val="3418"/>
              </a:lnSpc>
            </a:pPr>
            <a:r>
              <a:rPr lang="en-US" sz="2847" spc="233">
                <a:solidFill>
                  <a:srgbClr val="FFFFFF"/>
                </a:solidFill>
                <a:latin typeface="Codec Pro ExtraBold Italics"/>
              </a:rPr>
              <a:t>07</a:t>
            </a:r>
          </a:p>
        </p:txBody>
      </p:sp>
      <p:sp>
        <p:nvSpPr>
          <p:cNvPr id="20" name="TextBox 20"/>
          <p:cNvSpPr txBox="1"/>
          <p:nvPr/>
        </p:nvSpPr>
        <p:spPr>
          <a:xfrm>
            <a:off x="3600492" y="2004257"/>
            <a:ext cx="3860335" cy="278218"/>
          </a:xfrm>
          <a:prstGeom prst="rect">
            <a:avLst/>
          </a:prstGeom>
        </p:spPr>
        <p:txBody>
          <a:bodyPr lIns="0" tIns="0" rIns="0" bIns="0" rtlCol="0" anchor="t">
            <a:spAutoFit/>
          </a:bodyPr>
          <a:lstStyle/>
          <a:p>
            <a:pPr>
              <a:lnSpc>
                <a:spcPts val="2322"/>
              </a:lnSpc>
            </a:pPr>
            <a:r>
              <a:rPr lang="en-US" sz="1683" spc="165">
                <a:solidFill>
                  <a:srgbClr val="231F20"/>
                </a:solidFill>
                <a:latin typeface="Open Sauce"/>
              </a:rPr>
              <a:t>Year 9 Expectations</a:t>
            </a:r>
          </a:p>
        </p:txBody>
      </p:sp>
      <p:sp>
        <p:nvSpPr>
          <p:cNvPr id="21" name="TextBox 21"/>
          <p:cNvSpPr txBox="1"/>
          <p:nvPr/>
        </p:nvSpPr>
        <p:spPr>
          <a:xfrm>
            <a:off x="3600492" y="2689873"/>
            <a:ext cx="4051086" cy="278218"/>
          </a:xfrm>
          <a:prstGeom prst="rect">
            <a:avLst/>
          </a:prstGeom>
        </p:spPr>
        <p:txBody>
          <a:bodyPr lIns="0" tIns="0" rIns="0" bIns="0" rtlCol="0" anchor="t">
            <a:spAutoFit/>
          </a:bodyPr>
          <a:lstStyle/>
          <a:p>
            <a:pPr>
              <a:lnSpc>
                <a:spcPts val="2322"/>
              </a:lnSpc>
            </a:pPr>
            <a:r>
              <a:rPr lang="en-US" sz="1683" spc="165">
                <a:solidFill>
                  <a:srgbClr val="231F20"/>
                </a:solidFill>
                <a:latin typeface="Open Sauce"/>
              </a:rPr>
              <a:t>Pastoral Team</a:t>
            </a:r>
          </a:p>
        </p:txBody>
      </p:sp>
      <p:sp>
        <p:nvSpPr>
          <p:cNvPr id="22" name="TextBox 22"/>
          <p:cNvSpPr txBox="1"/>
          <p:nvPr/>
        </p:nvSpPr>
        <p:spPr>
          <a:xfrm>
            <a:off x="3600492" y="3254655"/>
            <a:ext cx="3860335" cy="278218"/>
          </a:xfrm>
          <a:prstGeom prst="rect">
            <a:avLst/>
          </a:prstGeom>
        </p:spPr>
        <p:txBody>
          <a:bodyPr lIns="0" tIns="0" rIns="0" bIns="0" rtlCol="0" anchor="t">
            <a:spAutoFit/>
          </a:bodyPr>
          <a:lstStyle/>
          <a:p>
            <a:pPr>
              <a:lnSpc>
                <a:spcPts val="2322"/>
              </a:lnSpc>
              <a:spcBef>
                <a:spcPct val="0"/>
              </a:spcBef>
            </a:pPr>
            <a:r>
              <a:rPr lang="en-US" sz="1683" spc="165">
                <a:solidFill>
                  <a:srgbClr val="231F20"/>
                </a:solidFill>
                <a:latin typeface="Open Sauce"/>
              </a:rPr>
              <a:t>Uniform Policy</a:t>
            </a:r>
          </a:p>
        </p:txBody>
      </p:sp>
      <p:sp>
        <p:nvSpPr>
          <p:cNvPr id="23" name="TextBox 23"/>
          <p:cNvSpPr txBox="1"/>
          <p:nvPr/>
        </p:nvSpPr>
        <p:spPr>
          <a:xfrm>
            <a:off x="3600492" y="3781337"/>
            <a:ext cx="4051086" cy="278218"/>
          </a:xfrm>
          <a:prstGeom prst="rect">
            <a:avLst/>
          </a:prstGeom>
        </p:spPr>
        <p:txBody>
          <a:bodyPr lIns="0" tIns="0" rIns="0" bIns="0" rtlCol="0" anchor="t">
            <a:spAutoFit/>
          </a:bodyPr>
          <a:lstStyle/>
          <a:p>
            <a:pPr>
              <a:lnSpc>
                <a:spcPts val="2322"/>
              </a:lnSpc>
              <a:spcBef>
                <a:spcPct val="0"/>
              </a:spcBef>
            </a:pPr>
            <a:r>
              <a:rPr lang="en-US" sz="1683" spc="165">
                <a:solidFill>
                  <a:srgbClr val="231F20"/>
                </a:solidFill>
                <a:latin typeface="Open Sauce"/>
              </a:rPr>
              <a:t>Attendance and Punctuality Policy</a:t>
            </a:r>
          </a:p>
        </p:txBody>
      </p:sp>
      <p:sp>
        <p:nvSpPr>
          <p:cNvPr id="24" name="TextBox 24"/>
          <p:cNvSpPr txBox="1"/>
          <p:nvPr/>
        </p:nvSpPr>
        <p:spPr>
          <a:xfrm>
            <a:off x="3600492" y="4428338"/>
            <a:ext cx="4051086" cy="278218"/>
          </a:xfrm>
          <a:prstGeom prst="rect">
            <a:avLst/>
          </a:prstGeom>
        </p:spPr>
        <p:txBody>
          <a:bodyPr lIns="0" tIns="0" rIns="0" bIns="0" rtlCol="0" anchor="t">
            <a:spAutoFit/>
          </a:bodyPr>
          <a:lstStyle/>
          <a:p>
            <a:pPr>
              <a:lnSpc>
                <a:spcPts val="2322"/>
              </a:lnSpc>
              <a:spcBef>
                <a:spcPct val="0"/>
              </a:spcBef>
            </a:pPr>
            <a:r>
              <a:rPr lang="en-US" sz="1683" spc="165">
                <a:solidFill>
                  <a:srgbClr val="231F20"/>
                </a:solidFill>
                <a:latin typeface="Open Sauce"/>
              </a:rPr>
              <a:t>Stepped Consequences</a:t>
            </a:r>
          </a:p>
        </p:txBody>
      </p:sp>
      <p:sp>
        <p:nvSpPr>
          <p:cNvPr id="25" name="TextBox 25"/>
          <p:cNvSpPr txBox="1"/>
          <p:nvPr/>
        </p:nvSpPr>
        <p:spPr>
          <a:xfrm>
            <a:off x="3600492" y="4956589"/>
            <a:ext cx="3860335" cy="278218"/>
          </a:xfrm>
          <a:prstGeom prst="rect">
            <a:avLst/>
          </a:prstGeom>
        </p:spPr>
        <p:txBody>
          <a:bodyPr lIns="0" tIns="0" rIns="0" bIns="0" rtlCol="0" anchor="t">
            <a:spAutoFit/>
          </a:bodyPr>
          <a:lstStyle/>
          <a:p>
            <a:pPr>
              <a:lnSpc>
                <a:spcPts val="2322"/>
              </a:lnSpc>
              <a:spcBef>
                <a:spcPct val="0"/>
              </a:spcBef>
            </a:pPr>
            <a:r>
              <a:rPr lang="en-US" sz="1683" spc="165" dirty="0">
                <a:solidFill>
                  <a:srgbClr val="231F20"/>
                </a:solidFill>
                <a:latin typeface="Open Sauce"/>
              </a:rPr>
              <a:t>Positive </a:t>
            </a:r>
            <a:r>
              <a:rPr lang="en-US" sz="1683" spc="165" dirty="0" err="1">
                <a:solidFill>
                  <a:srgbClr val="231F20"/>
                </a:solidFill>
                <a:latin typeface="Open Sauce"/>
              </a:rPr>
              <a:t>Behaviour</a:t>
            </a:r>
            <a:r>
              <a:rPr lang="en-US" sz="1683" spc="165" dirty="0">
                <a:solidFill>
                  <a:srgbClr val="231F20"/>
                </a:solidFill>
                <a:latin typeface="Open Sauce"/>
              </a:rPr>
              <a:t> Policy</a:t>
            </a:r>
          </a:p>
        </p:txBody>
      </p:sp>
      <p:sp>
        <p:nvSpPr>
          <p:cNvPr id="26" name="TextBox 26"/>
          <p:cNvSpPr txBox="1"/>
          <p:nvPr/>
        </p:nvSpPr>
        <p:spPr>
          <a:xfrm>
            <a:off x="3600492" y="5519510"/>
            <a:ext cx="4051086" cy="278218"/>
          </a:xfrm>
          <a:prstGeom prst="rect">
            <a:avLst/>
          </a:prstGeom>
        </p:spPr>
        <p:txBody>
          <a:bodyPr lIns="0" tIns="0" rIns="0" bIns="0" rtlCol="0" anchor="t">
            <a:spAutoFit/>
          </a:bodyPr>
          <a:lstStyle/>
          <a:p>
            <a:pPr>
              <a:lnSpc>
                <a:spcPts val="2322"/>
              </a:lnSpc>
              <a:spcBef>
                <a:spcPct val="0"/>
              </a:spcBef>
            </a:pPr>
            <a:r>
              <a:rPr lang="en-US" sz="1683" spc="165">
                <a:solidFill>
                  <a:srgbClr val="231F20"/>
                </a:solidFill>
                <a:latin typeface="Open Sauce"/>
              </a:rPr>
              <a:t>Building on Success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422299" y="249636"/>
            <a:ext cx="11347402" cy="2646802"/>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lnTo>
                    <a:pt x="0" y="0"/>
                  </a:lnTo>
                </a:path>
              </a:pathLst>
            </a:custGeom>
            <a:solidFill>
              <a:srgbClr val="1C5739"/>
            </a:solidFill>
          </p:spPr>
          <p:txBody>
            <a:bodyPr/>
            <a:lstStyle/>
            <a:p>
              <a:endParaRPr lang="en-US"/>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a:p>
              <a:pPr algn="ctr">
                <a:lnSpc>
                  <a:spcPts val="1906"/>
                </a:lnSpc>
              </a:pPr>
              <a:endParaRPr sz="1200"/>
            </a:p>
          </p:txBody>
        </p:sp>
      </p:grpSp>
      <p:sp>
        <p:nvSpPr>
          <p:cNvPr id="6" name="Freeform 6"/>
          <p:cNvSpPr/>
          <p:nvPr/>
        </p:nvSpPr>
        <p:spPr>
          <a:xfrm>
            <a:off x="444680" y="263368"/>
            <a:ext cx="11289095" cy="2633070"/>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3">
              <a:alphaModFix amt="18000"/>
            </a:blip>
            <a:stretch>
              <a:fillRect t="-92914" b="-92914"/>
            </a:stretch>
          </a:blipFill>
        </p:spPr>
        <p:txBody>
          <a:bodyPr/>
          <a:lstStyle/>
          <a:p>
            <a:endParaRPr lang="en-US"/>
          </a:p>
        </p:txBody>
      </p:sp>
      <p:grpSp>
        <p:nvGrpSpPr>
          <p:cNvPr id="7" name="Group 7"/>
          <p:cNvGrpSpPr/>
          <p:nvPr/>
        </p:nvGrpSpPr>
        <p:grpSpPr>
          <a:xfrm>
            <a:off x="4397363" y="3080685"/>
            <a:ext cx="31750" cy="3091515"/>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lnTo>
                    <a:pt x="0" y="0"/>
                  </a:lnTo>
                </a:path>
              </a:pathLst>
            </a:custGeom>
            <a:solidFill>
              <a:srgbClr val="009245"/>
            </a:solidFill>
          </p:spPr>
          <p:txBody>
            <a:bodyPr/>
            <a:lstStyle/>
            <a:p>
              <a:endParaRPr lang="en-US"/>
            </a:p>
          </p:txBody>
        </p:sp>
        <p:sp>
          <p:nvSpPr>
            <p:cNvPr id="9" name="TextBox 9"/>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0" name="TextBox 10"/>
          <p:cNvSpPr txBox="1"/>
          <p:nvPr/>
        </p:nvSpPr>
        <p:spPr>
          <a:xfrm>
            <a:off x="2917304" y="903902"/>
            <a:ext cx="6343849" cy="821828"/>
          </a:xfrm>
          <a:prstGeom prst="rect">
            <a:avLst/>
          </a:prstGeom>
        </p:spPr>
        <p:txBody>
          <a:bodyPr lIns="0" tIns="0" rIns="0" bIns="0" rtlCol="0" anchor="t">
            <a:spAutoFit/>
          </a:bodyPr>
          <a:lstStyle/>
          <a:p>
            <a:pPr algn="ctr">
              <a:lnSpc>
                <a:spcPts val="6840"/>
              </a:lnSpc>
              <a:spcBef>
                <a:spcPct val="0"/>
              </a:spcBef>
            </a:pPr>
            <a:r>
              <a:rPr lang="en-US" sz="4957" spc="485">
                <a:solidFill>
                  <a:srgbClr val="FFFFFF"/>
                </a:solidFill>
                <a:latin typeface="Codec Pro ExtraBold"/>
              </a:rPr>
              <a:t>YEAR 9 </a:t>
            </a:r>
          </a:p>
        </p:txBody>
      </p:sp>
      <p:sp>
        <p:nvSpPr>
          <p:cNvPr id="11" name="TextBox 11"/>
          <p:cNvSpPr txBox="1"/>
          <p:nvPr/>
        </p:nvSpPr>
        <p:spPr>
          <a:xfrm>
            <a:off x="3890162" y="1911622"/>
            <a:ext cx="4411678" cy="277833"/>
          </a:xfrm>
          <a:prstGeom prst="rect">
            <a:avLst/>
          </a:prstGeom>
        </p:spPr>
        <p:txBody>
          <a:bodyPr lIns="0" tIns="0" rIns="0" bIns="0" rtlCol="0" anchor="t">
            <a:spAutoFit/>
          </a:bodyPr>
          <a:lstStyle/>
          <a:p>
            <a:pPr marL="0" lvl="1" algn="ctr">
              <a:lnSpc>
                <a:spcPts val="2307"/>
              </a:lnSpc>
              <a:spcBef>
                <a:spcPct val="0"/>
              </a:spcBef>
            </a:pPr>
            <a:r>
              <a:rPr lang="en-US" sz="1672" spc="163">
                <a:solidFill>
                  <a:srgbClr val="FFFFFF"/>
                </a:solidFill>
                <a:latin typeface="Open Sauce"/>
              </a:rPr>
              <a:t>Expectations of Our Students</a:t>
            </a:r>
          </a:p>
        </p:txBody>
      </p:sp>
      <p:grpSp>
        <p:nvGrpSpPr>
          <p:cNvPr id="12" name="Group 12"/>
          <p:cNvGrpSpPr/>
          <p:nvPr/>
        </p:nvGrpSpPr>
        <p:grpSpPr>
          <a:xfrm>
            <a:off x="7762888" y="3080685"/>
            <a:ext cx="31750" cy="3091515"/>
            <a:chOff x="0" y="0"/>
            <a:chExt cx="12543" cy="1221339"/>
          </a:xfrm>
        </p:grpSpPr>
        <p:sp>
          <p:nvSpPr>
            <p:cNvPr id="13" name="Freeform 13"/>
            <p:cNvSpPr/>
            <p:nvPr/>
          </p:nvSpPr>
          <p:spPr>
            <a:xfrm>
              <a:off x="0" y="0"/>
              <a:ext cx="12543" cy="1221339"/>
            </a:xfrm>
            <a:custGeom>
              <a:avLst/>
              <a:gdLst/>
              <a:ahLst/>
              <a:cxnLst/>
              <a:rect l="l" t="t" r="r" b="b"/>
              <a:pathLst>
                <a:path w="12543" h="1221339">
                  <a:moveTo>
                    <a:pt x="0" y="0"/>
                  </a:moveTo>
                  <a:lnTo>
                    <a:pt x="12543" y="0"/>
                  </a:lnTo>
                  <a:lnTo>
                    <a:pt x="12543" y="1221339"/>
                  </a:lnTo>
                  <a:lnTo>
                    <a:pt x="0" y="1221339"/>
                  </a:lnTo>
                  <a:lnTo>
                    <a:pt x="0" y="0"/>
                  </a:lnTo>
                </a:path>
              </a:pathLst>
            </a:custGeom>
            <a:solidFill>
              <a:srgbClr val="009245"/>
            </a:solidFill>
          </p:spPr>
          <p:txBody>
            <a:bodyPr/>
            <a:lstStyle/>
            <a:p>
              <a:endParaRPr lang="en-US"/>
            </a:p>
          </p:txBody>
        </p:sp>
        <p:sp>
          <p:nvSpPr>
            <p:cNvPr id="14" name="TextBox 14"/>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5" name="TextBox 15"/>
          <p:cNvSpPr txBox="1"/>
          <p:nvPr/>
        </p:nvSpPr>
        <p:spPr>
          <a:xfrm>
            <a:off x="5185123" y="3403601"/>
            <a:ext cx="1821755" cy="546560"/>
          </a:xfrm>
          <a:prstGeom prst="rect">
            <a:avLst/>
          </a:prstGeom>
        </p:spPr>
        <p:txBody>
          <a:bodyPr lIns="0" tIns="0" rIns="0" bIns="0" rtlCol="0" anchor="t">
            <a:spAutoFit/>
          </a:bodyPr>
          <a:lstStyle/>
          <a:p>
            <a:pPr algn="ctr">
              <a:lnSpc>
                <a:spcPts val="2154"/>
              </a:lnSpc>
            </a:pPr>
            <a:r>
              <a:rPr lang="en-US" sz="1561" spc="153">
                <a:solidFill>
                  <a:srgbClr val="009245"/>
                </a:solidFill>
                <a:latin typeface="Open Sauce Bold"/>
              </a:rPr>
              <a:t>Establishing Good Routines</a:t>
            </a:r>
          </a:p>
        </p:txBody>
      </p:sp>
      <p:sp>
        <p:nvSpPr>
          <p:cNvPr id="16" name="TextBox 16"/>
          <p:cNvSpPr txBox="1"/>
          <p:nvPr/>
        </p:nvSpPr>
        <p:spPr>
          <a:xfrm>
            <a:off x="1669673" y="3403601"/>
            <a:ext cx="1821755" cy="546560"/>
          </a:xfrm>
          <a:prstGeom prst="rect">
            <a:avLst/>
          </a:prstGeom>
        </p:spPr>
        <p:txBody>
          <a:bodyPr lIns="0" tIns="0" rIns="0" bIns="0" rtlCol="0" anchor="t">
            <a:spAutoFit/>
          </a:bodyPr>
          <a:lstStyle/>
          <a:p>
            <a:pPr algn="ctr">
              <a:lnSpc>
                <a:spcPts val="2154"/>
              </a:lnSpc>
            </a:pPr>
            <a:r>
              <a:rPr lang="en-US" sz="1561" spc="153">
                <a:solidFill>
                  <a:srgbClr val="009245"/>
                </a:solidFill>
                <a:latin typeface="Open Sauce Bold"/>
              </a:rPr>
              <a:t>Finding Themselves</a:t>
            </a:r>
          </a:p>
        </p:txBody>
      </p:sp>
      <p:sp>
        <p:nvSpPr>
          <p:cNvPr id="17" name="TextBox 17"/>
          <p:cNvSpPr txBox="1"/>
          <p:nvPr/>
        </p:nvSpPr>
        <p:spPr>
          <a:xfrm>
            <a:off x="8455643" y="3403601"/>
            <a:ext cx="1821755" cy="546560"/>
          </a:xfrm>
          <a:prstGeom prst="rect">
            <a:avLst/>
          </a:prstGeom>
        </p:spPr>
        <p:txBody>
          <a:bodyPr lIns="0" tIns="0" rIns="0" bIns="0" rtlCol="0" anchor="t">
            <a:spAutoFit/>
          </a:bodyPr>
          <a:lstStyle/>
          <a:p>
            <a:pPr algn="ctr">
              <a:lnSpc>
                <a:spcPts val="2154"/>
              </a:lnSpc>
            </a:pPr>
            <a:r>
              <a:rPr lang="en-US" sz="1561" spc="153" dirty="0">
                <a:solidFill>
                  <a:srgbClr val="009245"/>
                </a:solidFill>
                <a:latin typeface="Open Sauce Bold"/>
              </a:rPr>
              <a:t>Positive Role Models</a:t>
            </a:r>
          </a:p>
        </p:txBody>
      </p:sp>
      <p:sp>
        <p:nvSpPr>
          <p:cNvPr id="18" name="TextBox 18"/>
          <p:cNvSpPr txBox="1"/>
          <p:nvPr/>
        </p:nvSpPr>
        <p:spPr>
          <a:xfrm>
            <a:off x="1240896" y="4097572"/>
            <a:ext cx="2978667" cy="1731180"/>
          </a:xfrm>
          <a:prstGeom prst="rect">
            <a:avLst/>
          </a:prstGeom>
        </p:spPr>
        <p:txBody>
          <a:bodyPr lIns="0" tIns="0" rIns="0" bIns="0" rtlCol="0" anchor="t">
            <a:spAutoFit/>
          </a:bodyPr>
          <a:lstStyle/>
          <a:p>
            <a:pPr algn="ctr">
              <a:lnSpc>
                <a:spcPts val="1697"/>
              </a:lnSpc>
            </a:pPr>
            <a:r>
              <a:rPr lang="en-US" sz="1229" spc="120" dirty="0">
                <a:solidFill>
                  <a:srgbClr val="231F20"/>
                </a:solidFill>
                <a:latin typeface="Open Sauce"/>
              </a:rPr>
              <a:t>Year 8 allows our students to settle into life at the College and manage their transition to secondary education. </a:t>
            </a:r>
          </a:p>
          <a:p>
            <a:pPr algn="ctr">
              <a:lnSpc>
                <a:spcPts val="1697"/>
              </a:lnSpc>
            </a:pPr>
            <a:r>
              <a:rPr lang="en-US" sz="1229" spc="120" dirty="0">
                <a:solidFill>
                  <a:srgbClr val="231F20"/>
                </a:solidFill>
                <a:latin typeface="Open Sauce"/>
              </a:rPr>
              <a:t>Year 9 presents a great opportunity for students to </a:t>
            </a:r>
            <a:r>
              <a:rPr lang="en-US" sz="1229" spc="120" dirty="0" err="1">
                <a:solidFill>
                  <a:srgbClr val="231F20"/>
                </a:solidFill>
                <a:latin typeface="Open Sauce"/>
              </a:rPr>
              <a:t>mould</a:t>
            </a:r>
            <a:r>
              <a:rPr lang="en-US" sz="1229" spc="120" dirty="0">
                <a:solidFill>
                  <a:srgbClr val="231F20"/>
                </a:solidFill>
                <a:latin typeface="Open Sauce"/>
              </a:rPr>
              <a:t> their identity in the College and </a:t>
            </a:r>
            <a:r>
              <a:rPr lang="en-US" sz="1229" spc="120" dirty="0" err="1">
                <a:solidFill>
                  <a:srgbClr val="231F20"/>
                </a:solidFill>
                <a:latin typeface="Open Sauce"/>
              </a:rPr>
              <a:t>capitalise</a:t>
            </a:r>
            <a:r>
              <a:rPr lang="en-US" sz="1229" spc="120" dirty="0">
                <a:solidFill>
                  <a:srgbClr val="231F20"/>
                </a:solidFill>
                <a:latin typeface="Open Sauce"/>
              </a:rPr>
              <a:t> on all that St Malachy's has to offer</a:t>
            </a:r>
          </a:p>
        </p:txBody>
      </p:sp>
      <p:sp>
        <p:nvSpPr>
          <p:cNvPr id="19" name="TextBox 19"/>
          <p:cNvSpPr txBox="1"/>
          <p:nvPr/>
        </p:nvSpPr>
        <p:spPr>
          <a:xfrm>
            <a:off x="4599895" y="4178402"/>
            <a:ext cx="2978667" cy="1949188"/>
          </a:xfrm>
          <a:prstGeom prst="rect">
            <a:avLst/>
          </a:prstGeom>
        </p:spPr>
        <p:txBody>
          <a:bodyPr lIns="0" tIns="0" rIns="0" bIns="0" rtlCol="0" anchor="t">
            <a:spAutoFit/>
          </a:bodyPr>
          <a:lstStyle/>
          <a:p>
            <a:pPr algn="ctr">
              <a:lnSpc>
                <a:spcPts val="1697"/>
              </a:lnSpc>
            </a:pPr>
            <a:r>
              <a:rPr lang="en-US" sz="1229" spc="120" dirty="0">
                <a:solidFill>
                  <a:srgbClr val="231F20"/>
                </a:solidFill>
                <a:latin typeface="Open Sauce"/>
              </a:rPr>
              <a:t>Year 9 is an important year for students. It is also a transition period into Year 10 where important decisions need to be made - GCSEs. </a:t>
            </a:r>
          </a:p>
          <a:p>
            <a:pPr algn="ctr">
              <a:lnSpc>
                <a:spcPts val="1697"/>
              </a:lnSpc>
            </a:pPr>
            <a:r>
              <a:rPr lang="en-US" sz="1229" spc="120" dirty="0">
                <a:solidFill>
                  <a:srgbClr val="231F20"/>
                </a:solidFill>
                <a:latin typeface="Open Sauce"/>
              </a:rPr>
              <a:t>This is the time for our students to build on the strong foundations of Year 8 and develop the skills and qualities needed for success in Year 10 and beyond. </a:t>
            </a:r>
          </a:p>
        </p:txBody>
      </p:sp>
      <p:sp>
        <p:nvSpPr>
          <p:cNvPr id="20" name="TextBox 20"/>
          <p:cNvSpPr txBox="1"/>
          <p:nvPr/>
        </p:nvSpPr>
        <p:spPr>
          <a:xfrm>
            <a:off x="7877187" y="4178402"/>
            <a:ext cx="2978667" cy="1731180"/>
          </a:xfrm>
          <a:prstGeom prst="rect">
            <a:avLst/>
          </a:prstGeom>
        </p:spPr>
        <p:txBody>
          <a:bodyPr lIns="0" tIns="0" rIns="0" bIns="0" rtlCol="0" anchor="t">
            <a:spAutoFit/>
          </a:bodyPr>
          <a:lstStyle/>
          <a:p>
            <a:pPr algn="ctr">
              <a:lnSpc>
                <a:spcPts val="1697"/>
              </a:lnSpc>
            </a:pPr>
            <a:r>
              <a:rPr lang="en-US" sz="1229" spc="120" dirty="0">
                <a:solidFill>
                  <a:srgbClr val="231F20"/>
                </a:solidFill>
                <a:latin typeface="Open Sauce"/>
              </a:rPr>
              <a:t>Year 9 signals the end of the 'newcomer' identity of Year 8. Our Year 8s have a strong tradition of excellent </a:t>
            </a:r>
            <a:r>
              <a:rPr lang="en-US" sz="1229" spc="120" dirty="0" err="1">
                <a:solidFill>
                  <a:srgbClr val="231F20"/>
                </a:solidFill>
                <a:latin typeface="Open Sauce"/>
              </a:rPr>
              <a:t>behaviour</a:t>
            </a:r>
            <a:r>
              <a:rPr lang="en-US" sz="1229" spc="120" dirty="0">
                <a:solidFill>
                  <a:srgbClr val="231F20"/>
                </a:solidFill>
                <a:latin typeface="Open Sauce"/>
              </a:rPr>
              <a:t> and attainment and it is now the turn of the Year 9s to be fantastic role models to our incoming Year 8s and show them how to be true </a:t>
            </a:r>
            <a:r>
              <a:rPr lang="en-US" sz="1229" spc="120" dirty="0" err="1">
                <a:solidFill>
                  <a:srgbClr val="231F20"/>
                </a:solidFill>
                <a:latin typeface="Open Sauce"/>
              </a:rPr>
              <a:t>Malachians</a:t>
            </a:r>
            <a:r>
              <a:rPr lang="en-US" sz="1229" spc="120" dirty="0">
                <a:solidFill>
                  <a:srgbClr val="231F20"/>
                </a:solidFill>
                <a:latin typeface="Open Sauce"/>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1479-A355-F0A0-30CA-FC7B75AC3D65}"/>
              </a:ext>
            </a:extLst>
          </p:cNvPr>
          <p:cNvSpPr>
            <a:spLocks noGrp="1"/>
          </p:cNvSpPr>
          <p:nvPr>
            <p:ph type="title"/>
          </p:nvPr>
        </p:nvSpPr>
        <p:spPr>
          <a:xfrm>
            <a:off x="304800" y="183092"/>
            <a:ext cx="5232400" cy="756708"/>
          </a:xfrm>
          <a:solidFill>
            <a:srgbClr val="226E1C"/>
          </a:solidFill>
        </p:spPr>
        <p:txBody>
          <a:bodyPr>
            <a:normAutofit fontScale="90000"/>
          </a:bodyPr>
          <a:lstStyle/>
          <a:p>
            <a:r>
              <a:rPr lang="en-GB" sz="2933" spc="514" dirty="0">
                <a:solidFill>
                  <a:schemeClr val="bg1"/>
                </a:solidFill>
                <a:latin typeface="Codec Pro ExtraBold"/>
              </a:rPr>
              <a:t>H</a:t>
            </a:r>
            <a:r>
              <a:rPr lang="en-US" sz="2933" spc="514" dirty="0" err="1">
                <a:solidFill>
                  <a:schemeClr val="bg1"/>
                </a:solidFill>
                <a:latin typeface="Codec Pro ExtraBold"/>
              </a:rPr>
              <a:t>ead</a:t>
            </a:r>
            <a:r>
              <a:rPr lang="en-US" sz="2933" spc="514" dirty="0">
                <a:solidFill>
                  <a:schemeClr val="bg1"/>
                </a:solidFill>
                <a:latin typeface="Codec Pro ExtraBold"/>
              </a:rPr>
              <a:t> of Year 9</a:t>
            </a:r>
            <a:br>
              <a:rPr lang="en-US" sz="2933" spc="514" dirty="0">
                <a:solidFill>
                  <a:schemeClr val="accent3">
                    <a:lumMod val="50000"/>
                  </a:schemeClr>
                </a:solidFill>
                <a:latin typeface="Codec Pro ExtraBold"/>
              </a:rPr>
            </a:br>
            <a:endParaRPr lang="en-GB" dirty="0">
              <a:solidFill>
                <a:schemeClr val="accent3">
                  <a:lumMod val="50000"/>
                </a:schemeClr>
              </a:solidFill>
            </a:endParaRPr>
          </a:p>
        </p:txBody>
      </p:sp>
      <p:pic>
        <p:nvPicPr>
          <p:cNvPr id="1026" name="Picture 2">
            <a:extLst>
              <a:ext uri="{FF2B5EF4-FFF2-40B4-BE49-F238E27FC236}">
                <a16:creationId xmlns:a16="http://schemas.microsoft.com/office/drawing/2014/main" id="{22510302-5172-316B-6863-E7C1C4DA99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91257" y="561446"/>
            <a:ext cx="2798367" cy="373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63702CFE-E7A9-C301-7AB8-5F874C481BD6}"/>
              </a:ext>
            </a:extLst>
          </p:cNvPr>
          <p:cNvSpPr>
            <a:spLocks noGrp="1"/>
          </p:cNvSpPr>
          <p:nvPr>
            <p:ph idx="1"/>
          </p:nvPr>
        </p:nvSpPr>
        <p:spPr>
          <a:xfrm>
            <a:off x="762000" y="1397000"/>
            <a:ext cx="5486400" cy="4495800"/>
          </a:xfrm>
        </p:spPr>
        <p:txBody>
          <a:bodyPr>
            <a:normAutofit/>
          </a:bodyPr>
          <a:lstStyle/>
          <a:p>
            <a:pPr marL="0" indent="0">
              <a:buNone/>
            </a:pPr>
            <a:r>
              <a:rPr lang="en-GB" sz="1867" dirty="0">
                <a:latin typeface="Open Sauce" panose="020B0604020202020204" charset="0"/>
              </a:rPr>
              <a:t>Miss T Bell</a:t>
            </a:r>
          </a:p>
          <a:p>
            <a:endParaRPr lang="en-GB" sz="1867" dirty="0">
              <a:latin typeface="Open Sauce" panose="020B0604020202020204" charset="0"/>
            </a:endParaRPr>
          </a:p>
          <a:p>
            <a:pPr marL="0" indent="0">
              <a:buNone/>
            </a:pPr>
            <a:r>
              <a:rPr lang="en-GB" sz="1867" dirty="0">
                <a:latin typeface="Open Sauce" panose="020B0604020202020204" charset="0"/>
              </a:rPr>
              <a:t>Email: </a:t>
            </a:r>
            <a:r>
              <a:rPr lang="en-GB" sz="1867" dirty="0">
                <a:latin typeface="Open Sauce" panose="020B0604020202020204" charset="0"/>
                <a:hlinkClick r:id="rId3"/>
              </a:rPr>
              <a:t>tbell753@c2ken.net</a:t>
            </a:r>
            <a:endParaRPr lang="en-GB" sz="1867" dirty="0">
              <a:latin typeface="Open Sauce" panose="020B0604020202020204" charset="0"/>
            </a:endParaRPr>
          </a:p>
          <a:p>
            <a:pPr marL="0" indent="0">
              <a:buNone/>
            </a:pPr>
            <a:endParaRPr lang="en-GB" sz="1867" dirty="0">
              <a:latin typeface="Open Sauce" panose="020B0604020202020204" charset="0"/>
            </a:endParaRPr>
          </a:p>
          <a:p>
            <a:pPr marL="0" indent="0">
              <a:buNone/>
            </a:pPr>
            <a:r>
              <a:rPr lang="en-GB" sz="1867" dirty="0">
                <a:latin typeface="Open Sauce" panose="020B0604020202020204" charset="0"/>
              </a:rPr>
              <a:t>Religious Studies</a:t>
            </a:r>
          </a:p>
          <a:p>
            <a:pPr marL="0" indent="0">
              <a:buNone/>
            </a:pPr>
            <a:r>
              <a:rPr lang="en-GB" sz="1867" dirty="0">
                <a:latin typeface="Open Sauce" panose="020B0604020202020204" charset="0"/>
              </a:rPr>
              <a:t>Digital Hub</a:t>
            </a:r>
          </a:p>
          <a:p>
            <a:pPr marL="0" indent="0">
              <a:buNone/>
            </a:pPr>
            <a:endParaRPr lang="en-GB" sz="1867" dirty="0">
              <a:latin typeface="Open Sauce" panose="020B0604020202020204" charset="0"/>
            </a:endParaRPr>
          </a:p>
          <a:p>
            <a:pPr marL="0" indent="0">
              <a:buNone/>
            </a:pPr>
            <a:r>
              <a:rPr lang="en-GB" sz="1867" dirty="0">
                <a:latin typeface="Open Sauce" panose="020B0604020202020204" charset="0"/>
              </a:rPr>
              <a:t>I am delighted to be Head of Year 9 and excited to support the boys this academic year to continue to build on their fantastic success in Year 8. </a:t>
            </a:r>
          </a:p>
        </p:txBody>
      </p:sp>
    </p:spTree>
    <p:extLst>
      <p:ext uri="{BB962C8B-B14F-4D97-AF65-F5344CB8AC3E}">
        <p14:creationId xmlns:p14="http://schemas.microsoft.com/office/powerpoint/2010/main" val="114605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sp>
        <p:nvSpPr>
          <p:cNvPr id="3" name="Freeform 3"/>
          <p:cNvSpPr/>
          <p:nvPr/>
        </p:nvSpPr>
        <p:spPr>
          <a:xfrm rot="-5400000">
            <a:off x="857706" y="2838370"/>
            <a:ext cx="3237801" cy="2057053"/>
          </a:xfrm>
          <a:custGeom>
            <a:avLst/>
            <a:gdLst/>
            <a:ahLst/>
            <a:cxnLst/>
            <a:rect l="l" t="t" r="r" b="b"/>
            <a:pathLst>
              <a:path w="4856701" h="3085579">
                <a:moveTo>
                  <a:pt x="0" y="0"/>
                </a:moveTo>
                <a:lnTo>
                  <a:pt x="4856701" y="0"/>
                </a:lnTo>
                <a:lnTo>
                  <a:pt x="4856701" y="3085579"/>
                </a:lnTo>
                <a:lnTo>
                  <a:pt x="0" y="3085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3271188" y="2838370"/>
            <a:ext cx="3237801" cy="2057053"/>
          </a:xfrm>
          <a:custGeom>
            <a:avLst/>
            <a:gdLst/>
            <a:ahLst/>
            <a:cxnLst/>
            <a:rect l="l" t="t" r="r" b="b"/>
            <a:pathLst>
              <a:path w="4856701" h="3085579">
                <a:moveTo>
                  <a:pt x="0" y="0"/>
                </a:moveTo>
                <a:lnTo>
                  <a:pt x="4856701" y="0"/>
                </a:lnTo>
                <a:lnTo>
                  <a:pt x="4856701" y="3085579"/>
                </a:lnTo>
                <a:lnTo>
                  <a:pt x="0" y="3085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5400000">
            <a:off x="5683841" y="2838370"/>
            <a:ext cx="3237801" cy="2057053"/>
          </a:xfrm>
          <a:custGeom>
            <a:avLst/>
            <a:gdLst/>
            <a:ahLst/>
            <a:cxnLst/>
            <a:rect l="l" t="t" r="r" b="b"/>
            <a:pathLst>
              <a:path w="4856701" h="3085579">
                <a:moveTo>
                  <a:pt x="0" y="0"/>
                </a:moveTo>
                <a:lnTo>
                  <a:pt x="4856701" y="0"/>
                </a:lnTo>
                <a:lnTo>
                  <a:pt x="4856701" y="3085579"/>
                </a:lnTo>
                <a:lnTo>
                  <a:pt x="0" y="3085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8096494" y="2838370"/>
            <a:ext cx="3237801" cy="2057053"/>
          </a:xfrm>
          <a:custGeom>
            <a:avLst/>
            <a:gdLst/>
            <a:ahLst/>
            <a:cxnLst/>
            <a:rect l="l" t="t" r="r" b="b"/>
            <a:pathLst>
              <a:path w="4856701" h="3085579">
                <a:moveTo>
                  <a:pt x="0" y="0"/>
                </a:moveTo>
                <a:lnTo>
                  <a:pt x="4856701" y="0"/>
                </a:lnTo>
                <a:lnTo>
                  <a:pt x="4856701" y="3085579"/>
                </a:lnTo>
                <a:lnTo>
                  <a:pt x="0" y="3085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93799" y="0"/>
            <a:ext cx="12192000" cy="2057400"/>
            <a:chOff x="0" y="0"/>
            <a:chExt cx="4816593" cy="812800"/>
          </a:xfrm>
        </p:grpSpPr>
        <p:sp>
          <p:nvSpPr>
            <p:cNvPr id="8" name="Freeform 8"/>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lnTo>
                    <a:pt x="0" y="0"/>
                  </a:lnTo>
                </a:path>
              </a:pathLst>
            </a:custGeom>
            <a:solidFill>
              <a:srgbClr val="1C5739"/>
            </a:solidFill>
          </p:spPr>
          <p:txBody>
            <a:bodyPr/>
            <a:lstStyle/>
            <a:p>
              <a:endParaRPr lang="en-US"/>
            </a:p>
          </p:txBody>
        </p:sp>
        <p:sp>
          <p:nvSpPr>
            <p:cNvPr id="9" name="TextBox 9"/>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0" name="TextBox 10"/>
          <p:cNvSpPr txBox="1"/>
          <p:nvPr/>
        </p:nvSpPr>
        <p:spPr>
          <a:xfrm>
            <a:off x="1551823" y="3593847"/>
            <a:ext cx="1820789" cy="273408"/>
          </a:xfrm>
          <a:prstGeom prst="rect">
            <a:avLst/>
          </a:prstGeom>
        </p:spPr>
        <p:txBody>
          <a:bodyPr lIns="0" tIns="0" rIns="0" bIns="0" rtlCol="0" anchor="t">
            <a:spAutoFit/>
          </a:bodyPr>
          <a:lstStyle/>
          <a:p>
            <a:pPr algn="ctr">
              <a:lnSpc>
                <a:spcPts val="2191"/>
              </a:lnSpc>
            </a:pPr>
            <a:r>
              <a:rPr lang="en-US" sz="1825" spc="91">
                <a:solidFill>
                  <a:srgbClr val="FFFBFB"/>
                </a:solidFill>
                <a:latin typeface="Open Sauce"/>
              </a:rPr>
              <a:t>Miss T. Bell </a:t>
            </a:r>
          </a:p>
        </p:txBody>
      </p:sp>
      <p:sp>
        <p:nvSpPr>
          <p:cNvPr id="11" name="TextBox 11"/>
          <p:cNvSpPr txBox="1"/>
          <p:nvPr/>
        </p:nvSpPr>
        <p:spPr>
          <a:xfrm>
            <a:off x="1717231" y="4013200"/>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Head of Year </a:t>
            </a:r>
          </a:p>
        </p:txBody>
      </p:sp>
      <p:sp>
        <p:nvSpPr>
          <p:cNvPr id="12" name="TextBox 12"/>
          <p:cNvSpPr txBox="1"/>
          <p:nvPr/>
        </p:nvSpPr>
        <p:spPr>
          <a:xfrm>
            <a:off x="4050794" y="2560750"/>
            <a:ext cx="1677761" cy="538609"/>
          </a:xfrm>
          <a:prstGeom prst="rect">
            <a:avLst/>
          </a:prstGeom>
        </p:spPr>
        <p:txBody>
          <a:bodyPr lIns="0" tIns="0" rIns="0" bIns="0" rtlCol="0" anchor="t">
            <a:spAutoFit/>
          </a:bodyPr>
          <a:lstStyle/>
          <a:p>
            <a:pPr algn="ctr">
              <a:lnSpc>
                <a:spcPts val="2111"/>
              </a:lnSpc>
            </a:pPr>
            <a:r>
              <a:rPr lang="en-US" sz="1759" spc="87">
                <a:solidFill>
                  <a:srgbClr val="FFFBFB"/>
                </a:solidFill>
                <a:latin typeface="Open Sauce"/>
              </a:rPr>
              <a:t>Miss O. Montogomery</a:t>
            </a:r>
          </a:p>
        </p:txBody>
      </p:sp>
      <p:sp>
        <p:nvSpPr>
          <p:cNvPr id="13" name="TextBox 13"/>
          <p:cNvSpPr txBox="1"/>
          <p:nvPr/>
        </p:nvSpPr>
        <p:spPr>
          <a:xfrm>
            <a:off x="4098134" y="3327400"/>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Tutor of 9A</a:t>
            </a:r>
          </a:p>
        </p:txBody>
      </p:sp>
      <p:sp>
        <p:nvSpPr>
          <p:cNvPr id="14" name="TextBox 14"/>
          <p:cNvSpPr txBox="1"/>
          <p:nvPr/>
        </p:nvSpPr>
        <p:spPr>
          <a:xfrm>
            <a:off x="6392346" y="2618045"/>
            <a:ext cx="1820789" cy="273408"/>
          </a:xfrm>
          <a:prstGeom prst="rect">
            <a:avLst/>
          </a:prstGeom>
        </p:spPr>
        <p:txBody>
          <a:bodyPr lIns="0" tIns="0" rIns="0" bIns="0" rtlCol="0" anchor="t">
            <a:spAutoFit/>
          </a:bodyPr>
          <a:lstStyle/>
          <a:p>
            <a:pPr algn="ctr">
              <a:lnSpc>
                <a:spcPts val="2191"/>
              </a:lnSpc>
            </a:pPr>
            <a:r>
              <a:rPr lang="en-US" sz="1825" spc="91">
                <a:solidFill>
                  <a:srgbClr val="FFFBFB"/>
                </a:solidFill>
                <a:latin typeface="Open Sauce"/>
              </a:rPr>
              <a:t>Mr S. Granville</a:t>
            </a:r>
          </a:p>
        </p:txBody>
      </p:sp>
      <p:sp>
        <p:nvSpPr>
          <p:cNvPr id="15" name="TextBox 15"/>
          <p:cNvSpPr txBox="1"/>
          <p:nvPr/>
        </p:nvSpPr>
        <p:spPr>
          <a:xfrm>
            <a:off x="6528215" y="3327400"/>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Tutor of 9C</a:t>
            </a:r>
          </a:p>
        </p:txBody>
      </p:sp>
      <p:sp>
        <p:nvSpPr>
          <p:cNvPr id="16" name="TextBox 16"/>
          <p:cNvSpPr txBox="1"/>
          <p:nvPr/>
        </p:nvSpPr>
        <p:spPr>
          <a:xfrm>
            <a:off x="8686868" y="2554400"/>
            <a:ext cx="1820789" cy="273408"/>
          </a:xfrm>
          <a:prstGeom prst="rect">
            <a:avLst/>
          </a:prstGeom>
        </p:spPr>
        <p:txBody>
          <a:bodyPr lIns="0" tIns="0" rIns="0" bIns="0" rtlCol="0" anchor="t">
            <a:spAutoFit/>
          </a:bodyPr>
          <a:lstStyle/>
          <a:p>
            <a:pPr algn="ctr">
              <a:lnSpc>
                <a:spcPts val="2191"/>
              </a:lnSpc>
            </a:pPr>
            <a:r>
              <a:rPr lang="en-US" sz="1825" spc="91">
                <a:solidFill>
                  <a:srgbClr val="FFFBFB"/>
                </a:solidFill>
                <a:latin typeface="Open Sauce"/>
              </a:rPr>
              <a:t>Mr E. Cooke</a:t>
            </a:r>
          </a:p>
        </p:txBody>
      </p:sp>
      <p:sp>
        <p:nvSpPr>
          <p:cNvPr id="17" name="TextBox 17"/>
          <p:cNvSpPr txBox="1"/>
          <p:nvPr/>
        </p:nvSpPr>
        <p:spPr>
          <a:xfrm>
            <a:off x="8972926" y="3322750"/>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Tutor of 9E</a:t>
            </a:r>
          </a:p>
        </p:txBody>
      </p:sp>
      <p:sp>
        <p:nvSpPr>
          <p:cNvPr id="18" name="TextBox 18"/>
          <p:cNvSpPr txBox="1"/>
          <p:nvPr/>
        </p:nvSpPr>
        <p:spPr>
          <a:xfrm>
            <a:off x="3303415" y="584206"/>
            <a:ext cx="5230400" cy="508794"/>
          </a:xfrm>
          <a:prstGeom prst="rect">
            <a:avLst/>
          </a:prstGeom>
        </p:spPr>
        <p:txBody>
          <a:bodyPr lIns="0" tIns="0" rIns="0" bIns="0" rtlCol="0" anchor="t">
            <a:spAutoFit/>
          </a:bodyPr>
          <a:lstStyle/>
          <a:p>
            <a:pPr algn="ctr">
              <a:lnSpc>
                <a:spcPts val="3908"/>
              </a:lnSpc>
              <a:spcBef>
                <a:spcPct val="0"/>
              </a:spcBef>
            </a:pPr>
            <a:r>
              <a:rPr lang="en-US" sz="3948" spc="138">
                <a:solidFill>
                  <a:srgbClr val="FFFFFF"/>
                </a:solidFill>
                <a:latin typeface="Codec Pro ExtraBold"/>
              </a:rPr>
              <a:t>Year 9 Pastoral Team</a:t>
            </a:r>
          </a:p>
        </p:txBody>
      </p:sp>
      <p:sp>
        <p:nvSpPr>
          <p:cNvPr id="19" name="Freeform 19"/>
          <p:cNvSpPr/>
          <p:nvPr/>
        </p:nvSpPr>
        <p:spPr>
          <a:xfrm>
            <a:off x="-1057378" y="-1205784"/>
            <a:ext cx="2114758" cy="27432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583056" y="6172200"/>
            <a:ext cx="2537714" cy="1388821"/>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0923144" y="-275723"/>
            <a:ext cx="2537714" cy="1388821"/>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4051208" y="3994150"/>
            <a:ext cx="1677761" cy="269304"/>
          </a:xfrm>
          <a:prstGeom prst="rect">
            <a:avLst/>
          </a:prstGeom>
        </p:spPr>
        <p:txBody>
          <a:bodyPr lIns="0" tIns="0" rIns="0" bIns="0" rtlCol="0" anchor="t">
            <a:spAutoFit/>
          </a:bodyPr>
          <a:lstStyle/>
          <a:p>
            <a:pPr algn="ctr">
              <a:lnSpc>
                <a:spcPts val="2111"/>
              </a:lnSpc>
            </a:pPr>
            <a:r>
              <a:rPr lang="en-US" sz="1759" spc="87">
                <a:solidFill>
                  <a:srgbClr val="FFFBFB"/>
                </a:solidFill>
                <a:latin typeface="Open Sauce"/>
              </a:rPr>
              <a:t>Mr R. Crozier</a:t>
            </a:r>
          </a:p>
        </p:txBody>
      </p:sp>
      <p:sp>
        <p:nvSpPr>
          <p:cNvPr id="23" name="TextBox 23"/>
          <p:cNvSpPr txBox="1"/>
          <p:nvPr/>
        </p:nvSpPr>
        <p:spPr>
          <a:xfrm>
            <a:off x="4117184" y="4555558"/>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Tutor of 9B</a:t>
            </a:r>
          </a:p>
        </p:txBody>
      </p:sp>
      <p:sp>
        <p:nvSpPr>
          <p:cNvPr id="24" name="TextBox 24"/>
          <p:cNvSpPr txBox="1"/>
          <p:nvPr/>
        </p:nvSpPr>
        <p:spPr>
          <a:xfrm>
            <a:off x="6385186" y="3848100"/>
            <a:ext cx="1820789" cy="273408"/>
          </a:xfrm>
          <a:prstGeom prst="rect">
            <a:avLst/>
          </a:prstGeom>
        </p:spPr>
        <p:txBody>
          <a:bodyPr lIns="0" tIns="0" rIns="0" bIns="0" rtlCol="0" anchor="t">
            <a:spAutoFit/>
          </a:bodyPr>
          <a:lstStyle/>
          <a:p>
            <a:pPr algn="ctr">
              <a:lnSpc>
                <a:spcPts val="2191"/>
              </a:lnSpc>
            </a:pPr>
            <a:r>
              <a:rPr lang="en-US" sz="1825" spc="91">
                <a:solidFill>
                  <a:srgbClr val="FFFBFB"/>
                </a:solidFill>
                <a:latin typeface="Open Sauce"/>
              </a:rPr>
              <a:t>Mrs C. Brennan</a:t>
            </a:r>
          </a:p>
        </p:txBody>
      </p:sp>
      <p:sp>
        <p:nvSpPr>
          <p:cNvPr id="25" name="TextBox 25"/>
          <p:cNvSpPr txBox="1"/>
          <p:nvPr/>
        </p:nvSpPr>
        <p:spPr>
          <a:xfrm>
            <a:off x="6528215" y="4555558"/>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Tutor of 9D</a:t>
            </a:r>
          </a:p>
        </p:txBody>
      </p:sp>
      <p:sp>
        <p:nvSpPr>
          <p:cNvPr id="26" name="TextBox 26"/>
          <p:cNvSpPr txBox="1"/>
          <p:nvPr/>
        </p:nvSpPr>
        <p:spPr>
          <a:xfrm>
            <a:off x="8804999" y="3924300"/>
            <a:ext cx="1820789" cy="273408"/>
          </a:xfrm>
          <a:prstGeom prst="rect">
            <a:avLst/>
          </a:prstGeom>
        </p:spPr>
        <p:txBody>
          <a:bodyPr lIns="0" tIns="0" rIns="0" bIns="0" rtlCol="0" anchor="t">
            <a:spAutoFit/>
          </a:bodyPr>
          <a:lstStyle/>
          <a:p>
            <a:pPr algn="ctr">
              <a:lnSpc>
                <a:spcPts val="2191"/>
              </a:lnSpc>
            </a:pPr>
            <a:r>
              <a:rPr lang="en-US" sz="1825" spc="91">
                <a:solidFill>
                  <a:srgbClr val="FFFBFB"/>
                </a:solidFill>
                <a:latin typeface="Open Sauce"/>
              </a:rPr>
              <a:t>Mrs N. Jones</a:t>
            </a:r>
          </a:p>
        </p:txBody>
      </p:sp>
      <p:sp>
        <p:nvSpPr>
          <p:cNvPr id="27" name="TextBox 27"/>
          <p:cNvSpPr txBox="1"/>
          <p:nvPr/>
        </p:nvSpPr>
        <p:spPr>
          <a:xfrm>
            <a:off x="8972926" y="4555558"/>
            <a:ext cx="1534731" cy="205184"/>
          </a:xfrm>
          <a:prstGeom prst="rect">
            <a:avLst/>
          </a:prstGeom>
        </p:spPr>
        <p:txBody>
          <a:bodyPr lIns="0" tIns="0" rIns="0" bIns="0" rtlCol="0" anchor="t">
            <a:spAutoFit/>
          </a:bodyPr>
          <a:lstStyle/>
          <a:p>
            <a:pPr algn="ctr">
              <a:lnSpc>
                <a:spcPts val="1643"/>
              </a:lnSpc>
            </a:pPr>
            <a:r>
              <a:rPr lang="en-US" sz="1369" spc="68">
                <a:solidFill>
                  <a:srgbClr val="FFFBFB"/>
                </a:solidFill>
                <a:latin typeface="Open Sauce"/>
              </a:rPr>
              <a:t>Tutor of 9F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boys in sports uniforms&#10;&#10;Description automatically generated">
            <a:extLst>
              <a:ext uri="{FF2B5EF4-FFF2-40B4-BE49-F238E27FC236}">
                <a16:creationId xmlns:a16="http://schemas.microsoft.com/office/drawing/2014/main" id="{51B300DC-6CBF-F1CA-16F0-C0872EC0610C}"/>
              </a:ext>
            </a:extLst>
          </p:cNvPr>
          <p:cNvPicPr>
            <a:picLocks noChangeAspect="1"/>
          </p:cNvPicPr>
          <p:nvPr/>
        </p:nvPicPr>
        <p:blipFill rotWithShape="1">
          <a:blip r:embed="rId2"/>
          <a:srcRect t="16103" b="3774"/>
          <a:stretch/>
        </p:blipFill>
        <p:spPr>
          <a:xfrm>
            <a:off x="191084" y="171715"/>
            <a:ext cx="7812386" cy="3724422"/>
          </a:xfrm>
          <a:prstGeom prst="rect">
            <a:avLst/>
          </a:prstGeom>
        </p:spPr>
      </p:pic>
      <p:pic>
        <p:nvPicPr>
          <p:cNvPr id="7" name="Picture 6" descr="A group of boys in green uniforms posing for a photo&#10;&#10;Description automatically generated">
            <a:extLst>
              <a:ext uri="{FF2B5EF4-FFF2-40B4-BE49-F238E27FC236}">
                <a16:creationId xmlns:a16="http://schemas.microsoft.com/office/drawing/2014/main" id="{1CB5CD75-9F39-3922-2B21-0F4F2A991BCC}"/>
              </a:ext>
            </a:extLst>
          </p:cNvPr>
          <p:cNvPicPr>
            <a:picLocks noChangeAspect="1"/>
          </p:cNvPicPr>
          <p:nvPr/>
        </p:nvPicPr>
        <p:blipFill rotWithShape="1">
          <a:blip r:embed="rId3"/>
          <a:srcRect t="7861" r="2" b="15555"/>
          <a:stretch/>
        </p:blipFill>
        <p:spPr>
          <a:xfrm>
            <a:off x="8195999" y="169254"/>
            <a:ext cx="3826711" cy="2066161"/>
          </a:xfrm>
          <a:prstGeom prst="rect">
            <a:avLst/>
          </a:prstGeom>
        </p:spPr>
      </p:pic>
      <p:pic>
        <p:nvPicPr>
          <p:cNvPr id="11" name="Picture 10" descr="A group of boys wearing medals&#10;&#10;Description automatically generated">
            <a:extLst>
              <a:ext uri="{FF2B5EF4-FFF2-40B4-BE49-F238E27FC236}">
                <a16:creationId xmlns:a16="http://schemas.microsoft.com/office/drawing/2014/main" id="{7CD697BC-CF69-CA3F-D1D9-FBA0B30D950F}"/>
              </a:ext>
            </a:extLst>
          </p:cNvPr>
          <p:cNvPicPr>
            <a:picLocks noChangeAspect="1"/>
          </p:cNvPicPr>
          <p:nvPr/>
        </p:nvPicPr>
        <p:blipFill rotWithShape="1">
          <a:blip r:embed="rId4"/>
          <a:srcRect l="18031" r="8311" b="3"/>
          <a:stretch/>
        </p:blipFill>
        <p:spPr>
          <a:xfrm>
            <a:off x="185598" y="4070780"/>
            <a:ext cx="3814183" cy="2624098"/>
          </a:xfrm>
          <a:prstGeom prst="rect">
            <a:avLst/>
          </a:prstGeom>
        </p:spPr>
      </p:pic>
      <p:pic>
        <p:nvPicPr>
          <p:cNvPr id="3" name="Picture 2" descr="A group of boys painting on a table&#10;&#10;Description automatically generated">
            <a:extLst>
              <a:ext uri="{FF2B5EF4-FFF2-40B4-BE49-F238E27FC236}">
                <a16:creationId xmlns:a16="http://schemas.microsoft.com/office/drawing/2014/main" id="{73EDDB70-34D7-6903-0276-98604CCE8241}"/>
              </a:ext>
            </a:extLst>
          </p:cNvPr>
          <p:cNvPicPr>
            <a:picLocks noChangeAspect="1"/>
          </p:cNvPicPr>
          <p:nvPr/>
        </p:nvPicPr>
        <p:blipFill rotWithShape="1">
          <a:blip r:embed="rId5"/>
          <a:srcRect t="3163" r="-5" b="3907"/>
          <a:stretch/>
        </p:blipFill>
        <p:spPr>
          <a:xfrm>
            <a:off x="4185626" y="4074509"/>
            <a:ext cx="3814183" cy="2605117"/>
          </a:xfrm>
          <a:prstGeom prst="rect">
            <a:avLst/>
          </a:prstGeom>
        </p:spPr>
      </p:pic>
      <p:pic>
        <p:nvPicPr>
          <p:cNvPr id="9" name="Picture 8" descr="A group of boys wearing matching shirts&#10;&#10;Description automatically generated">
            <a:extLst>
              <a:ext uri="{FF2B5EF4-FFF2-40B4-BE49-F238E27FC236}">
                <a16:creationId xmlns:a16="http://schemas.microsoft.com/office/drawing/2014/main" id="{8779336A-7453-0A2B-4F8F-93722510A203}"/>
              </a:ext>
            </a:extLst>
          </p:cNvPr>
          <p:cNvPicPr>
            <a:picLocks noChangeAspect="1"/>
          </p:cNvPicPr>
          <p:nvPr/>
        </p:nvPicPr>
        <p:blipFill rotWithShape="1">
          <a:blip r:embed="rId6"/>
          <a:srcRect r="2" b="33145"/>
          <a:stretch/>
        </p:blipFill>
        <p:spPr>
          <a:xfrm>
            <a:off x="8179442" y="2391883"/>
            <a:ext cx="3826711" cy="2072296"/>
          </a:xfrm>
          <a:prstGeom prst="rect">
            <a:avLst/>
          </a:prstGeom>
        </p:spPr>
      </p:pic>
      <p:pic>
        <p:nvPicPr>
          <p:cNvPr id="13" name="Picture 12" descr="A group of boys in a classroom&#10;&#10;Description automatically generated">
            <a:extLst>
              <a:ext uri="{FF2B5EF4-FFF2-40B4-BE49-F238E27FC236}">
                <a16:creationId xmlns:a16="http://schemas.microsoft.com/office/drawing/2014/main" id="{0911CF6D-AA6E-730F-B68C-823E423073E6}"/>
              </a:ext>
            </a:extLst>
          </p:cNvPr>
          <p:cNvPicPr>
            <a:picLocks noChangeAspect="1"/>
          </p:cNvPicPr>
          <p:nvPr/>
        </p:nvPicPr>
        <p:blipFill rotWithShape="1">
          <a:blip r:embed="rId7"/>
          <a:srcRect t="39137" r="2" b="346"/>
          <a:stretch/>
        </p:blipFill>
        <p:spPr>
          <a:xfrm>
            <a:off x="8193994" y="4620643"/>
            <a:ext cx="3826711" cy="2066908"/>
          </a:xfrm>
          <a:prstGeom prst="rect">
            <a:avLst/>
          </a:prstGeom>
        </p:spPr>
      </p:pic>
    </p:spTree>
    <p:extLst>
      <p:ext uri="{BB962C8B-B14F-4D97-AF65-F5344CB8AC3E}">
        <p14:creationId xmlns:p14="http://schemas.microsoft.com/office/powerpoint/2010/main" val="179749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3890" y="819159"/>
            <a:ext cx="2860313" cy="1008931"/>
          </a:xfrm>
          <a:prstGeom prst="rect">
            <a:avLst/>
          </a:prstGeom>
        </p:spPr>
        <p:txBody>
          <a:bodyPr lIns="0" tIns="0" rIns="0" bIns="0" rtlCol="0" anchor="t">
            <a:spAutoFit/>
          </a:bodyPr>
          <a:lstStyle/>
          <a:p>
            <a:pPr>
              <a:lnSpc>
                <a:spcPts val="3908"/>
              </a:lnSpc>
              <a:spcBef>
                <a:spcPct val="0"/>
              </a:spcBef>
            </a:pPr>
            <a:r>
              <a:rPr lang="en-US" sz="3948" spc="138">
                <a:solidFill>
                  <a:srgbClr val="040506"/>
                </a:solidFill>
                <a:latin typeface="Codec Pro ExtraBold"/>
              </a:rPr>
              <a:t>Behaviour Chart </a:t>
            </a:r>
          </a:p>
        </p:txBody>
      </p:sp>
      <p:sp>
        <p:nvSpPr>
          <p:cNvPr id="3" name="Freeform 3"/>
          <p:cNvSpPr/>
          <p:nvPr/>
        </p:nvSpPr>
        <p:spPr>
          <a:xfrm rot="-10800000">
            <a:off x="-203876" y="-215410"/>
            <a:ext cx="5829376" cy="167462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879278" y="1144342"/>
            <a:ext cx="8211417" cy="5517839"/>
          </a:xfrm>
          <a:custGeom>
            <a:avLst/>
            <a:gdLst/>
            <a:ahLst/>
            <a:cxnLst/>
            <a:rect l="l" t="t" r="r" b="b"/>
            <a:pathLst>
              <a:path w="12317126" h="8276759">
                <a:moveTo>
                  <a:pt x="0" y="0"/>
                </a:moveTo>
                <a:lnTo>
                  <a:pt x="12317126" y="0"/>
                </a:lnTo>
                <a:lnTo>
                  <a:pt x="12317126" y="8276759"/>
                </a:lnTo>
                <a:lnTo>
                  <a:pt x="0" y="8276759"/>
                </a:lnTo>
                <a:lnTo>
                  <a:pt x="0" y="0"/>
                </a:lnTo>
                <a:close/>
              </a:path>
            </a:pathLst>
          </a:custGeom>
          <a:blipFill>
            <a:blip r:embed="rId4"/>
            <a:stretch>
              <a:fillRect l="-3735" t="-5053" r="-3735" b="-5053"/>
            </a:stretch>
          </a:blipFill>
        </p:spPr>
        <p:txBody>
          <a:bodyPr/>
          <a:lstStyle/>
          <a:p>
            <a:endParaRPr lang="en-US"/>
          </a:p>
        </p:txBody>
      </p:sp>
      <p:sp>
        <p:nvSpPr>
          <p:cNvPr id="5" name="TextBox 5"/>
          <p:cNvSpPr txBox="1"/>
          <p:nvPr/>
        </p:nvSpPr>
        <p:spPr>
          <a:xfrm>
            <a:off x="537264" y="1874256"/>
            <a:ext cx="2988229" cy="3399905"/>
          </a:xfrm>
          <a:prstGeom prst="rect">
            <a:avLst/>
          </a:prstGeom>
        </p:spPr>
        <p:txBody>
          <a:bodyPr lIns="0" tIns="0" rIns="0" bIns="0" rtlCol="0" anchor="t">
            <a:spAutoFit/>
          </a:bodyPr>
          <a:lstStyle/>
          <a:p>
            <a:pPr>
              <a:lnSpc>
                <a:spcPts val="1370"/>
              </a:lnSpc>
            </a:pPr>
            <a:r>
              <a:rPr lang="en-US" sz="933" spc="97" dirty="0">
                <a:solidFill>
                  <a:srgbClr val="231F20"/>
                </a:solidFill>
                <a:latin typeface="Open Sauce"/>
              </a:rPr>
              <a:t>As the previous slide illustrates, the boys’ enjoyed great success last year and this is something we are keen for the boys to continue to build upon. </a:t>
            </a:r>
          </a:p>
          <a:p>
            <a:pPr>
              <a:lnSpc>
                <a:spcPts val="1370"/>
              </a:lnSpc>
            </a:pPr>
            <a:endParaRPr lang="en-US" sz="933" spc="97" dirty="0">
              <a:solidFill>
                <a:srgbClr val="231F20"/>
              </a:solidFill>
              <a:latin typeface="Open Sauce"/>
            </a:endParaRPr>
          </a:p>
          <a:p>
            <a:pPr>
              <a:lnSpc>
                <a:spcPts val="1370"/>
              </a:lnSpc>
            </a:pPr>
            <a:r>
              <a:rPr lang="en-US" sz="933" spc="97" dirty="0">
                <a:solidFill>
                  <a:srgbClr val="231F20"/>
                </a:solidFill>
                <a:latin typeface="Open Sauce"/>
              </a:rPr>
              <a:t>Success is built on strong foundations and the next few slides are going to recap on the key components the boys need to ensure continue their success. </a:t>
            </a:r>
          </a:p>
          <a:p>
            <a:pPr>
              <a:lnSpc>
                <a:spcPts val="1370"/>
              </a:lnSpc>
            </a:pPr>
            <a:r>
              <a:rPr lang="en-US" sz="933" spc="97" dirty="0">
                <a:solidFill>
                  <a:srgbClr val="231F20"/>
                </a:solidFill>
                <a:latin typeface="Open Sauce"/>
              </a:rPr>
              <a:t> </a:t>
            </a:r>
          </a:p>
          <a:p>
            <a:pPr>
              <a:lnSpc>
                <a:spcPts val="1370"/>
              </a:lnSpc>
            </a:pPr>
            <a:r>
              <a:rPr lang="en-US" sz="933" spc="97" dirty="0">
                <a:solidFill>
                  <a:srgbClr val="231F20"/>
                </a:solidFill>
                <a:latin typeface="Open Sauce"/>
              </a:rPr>
              <a:t>An </a:t>
            </a:r>
            <a:r>
              <a:rPr lang="en-US" sz="933" spc="97" dirty="0">
                <a:latin typeface="Open Sauce"/>
              </a:rPr>
              <a:t>accumulation of </a:t>
            </a:r>
            <a:r>
              <a:rPr lang="en-US" sz="933" spc="97" dirty="0">
                <a:latin typeface="Open Sauce Bold"/>
              </a:rPr>
              <a:t>5 de-merits</a:t>
            </a:r>
            <a:r>
              <a:rPr lang="en-US" sz="933" spc="97" dirty="0">
                <a:latin typeface="Open Sauce"/>
              </a:rPr>
              <a:t> will result in a </a:t>
            </a:r>
            <a:r>
              <a:rPr lang="en-US" sz="933" spc="97" dirty="0">
                <a:latin typeface="Open Sauce Bold"/>
              </a:rPr>
              <a:t>Tutor Detention </a:t>
            </a:r>
            <a:r>
              <a:rPr lang="en-US" sz="933" spc="97" dirty="0">
                <a:solidFill>
                  <a:srgbClr val="231F20"/>
                </a:solidFill>
                <a:latin typeface="Open Sauce"/>
              </a:rPr>
              <a:t>and a Report Card will be issued for any further de merits as a supportive measure</a:t>
            </a:r>
          </a:p>
          <a:p>
            <a:pPr>
              <a:lnSpc>
                <a:spcPts val="1370"/>
              </a:lnSpc>
            </a:pPr>
            <a:endParaRPr lang="en-US" sz="933" spc="97" dirty="0">
              <a:solidFill>
                <a:srgbClr val="231F20"/>
              </a:solidFill>
              <a:latin typeface="Open Sauce"/>
            </a:endParaRPr>
          </a:p>
          <a:p>
            <a:pPr>
              <a:lnSpc>
                <a:spcPts val="1370"/>
              </a:lnSpc>
              <a:spcBef>
                <a:spcPct val="0"/>
              </a:spcBef>
            </a:pPr>
            <a:r>
              <a:rPr lang="en-US" sz="933" spc="97" dirty="0">
                <a:latin typeface="Open Sauce"/>
              </a:rPr>
              <a:t>1</a:t>
            </a:r>
            <a:r>
              <a:rPr lang="en-US" sz="933" spc="97" dirty="0">
                <a:latin typeface="Open Sauce Bold"/>
              </a:rPr>
              <a:t>0 de-merits</a:t>
            </a:r>
            <a:r>
              <a:rPr lang="en-US" sz="933" spc="97" dirty="0">
                <a:latin typeface="Open Sauce"/>
              </a:rPr>
              <a:t> will be referred to the Head of Year and a </a:t>
            </a:r>
            <a:r>
              <a:rPr lang="en-US" sz="933" spc="97" dirty="0">
                <a:latin typeface="Open Sauce Bold"/>
              </a:rPr>
              <a:t>Head of Year Detention</a:t>
            </a:r>
            <a:r>
              <a:rPr lang="en-US" sz="933" spc="97" dirty="0">
                <a:latin typeface="Open Sauce"/>
              </a:rPr>
              <a:t> </a:t>
            </a:r>
            <a:r>
              <a:rPr lang="en-US" sz="933" spc="97" dirty="0">
                <a:solidFill>
                  <a:srgbClr val="231F20"/>
                </a:solidFill>
                <a:latin typeface="Open Sauce"/>
              </a:rPr>
              <a:t>will be issued and Head of year Report Cards may be issued as a supportive measure</a:t>
            </a:r>
            <a:r>
              <a:rPr lang="en-US" sz="993" spc="97" dirty="0">
                <a:solidFill>
                  <a:srgbClr val="231F20"/>
                </a:solidFill>
                <a:latin typeface="Open Sauce"/>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t>Key Messages</a:t>
            </a:r>
          </a:p>
        </p:txBody>
      </p:sp>
      <p:sp>
        <p:nvSpPr>
          <p:cNvPr id="3" name="Content Placeholder 2"/>
          <p:cNvSpPr>
            <a:spLocks noGrp="1"/>
          </p:cNvSpPr>
          <p:nvPr>
            <p:ph idx="1"/>
          </p:nvPr>
        </p:nvSpPr>
        <p:spPr/>
        <p:txBody>
          <a:bodyPr>
            <a:normAutofit/>
          </a:bodyPr>
          <a:lstStyle/>
          <a:p>
            <a:pPr marL="0" indent="0">
              <a:buNone/>
            </a:pPr>
            <a:endParaRPr lang="en-GB" sz="3600" dirty="0"/>
          </a:p>
          <a:p>
            <a:r>
              <a:rPr lang="en-GB" sz="3600" dirty="0"/>
              <a:t>To reflect on progress made in 2022/23</a:t>
            </a:r>
          </a:p>
          <a:p>
            <a:pPr marL="0" indent="0">
              <a:buNone/>
            </a:pPr>
            <a:endParaRPr lang="en-GB" sz="3600" dirty="0"/>
          </a:p>
          <a:p>
            <a:r>
              <a:rPr lang="en-GB" sz="3600" dirty="0"/>
              <a:t>To briefly consider KS3 Areas of Focus 2023-26 and share next steps</a:t>
            </a:r>
          </a:p>
          <a:p>
            <a:endParaRPr lang="en-GB" sz="3600" dirty="0"/>
          </a:p>
        </p:txBody>
      </p:sp>
    </p:spTree>
    <p:extLst>
      <p:ext uri="{BB962C8B-B14F-4D97-AF65-F5344CB8AC3E}">
        <p14:creationId xmlns:p14="http://schemas.microsoft.com/office/powerpoint/2010/main" val="248380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52400" y="3618"/>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422299" y="249636"/>
            <a:ext cx="11347402" cy="2646802"/>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lnTo>
                    <a:pt x="0" y="0"/>
                  </a:lnTo>
                </a:path>
              </a:pathLst>
            </a:custGeom>
            <a:solidFill>
              <a:srgbClr val="1C5739"/>
            </a:solidFill>
          </p:spPr>
          <p:txBody>
            <a:bodyPr/>
            <a:lstStyle/>
            <a:p>
              <a:endParaRPr lang="en-US"/>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a:p>
              <a:pPr algn="ctr">
                <a:lnSpc>
                  <a:spcPts val="1906"/>
                </a:lnSpc>
              </a:pPr>
              <a:endParaRPr sz="1200"/>
            </a:p>
          </p:txBody>
        </p:sp>
      </p:grpSp>
      <p:sp>
        <p:nvSpPr>
          <p:cNvPr id="6" name="TextBox 6"/>
          <p:cNvSpPr txBox="1"/>
          <p:nvPr/>
        </p:nvSpPr>
        <p:spPr>
          <a:xfrm>
            <a:off x="2924076" y="478612"/>
            <a:ext cx="6343849" cy="1916166"/>
          </a:xfrm>
          <a:prstGeom prst="rect">
            <a:avLst/>
          </a:prstGeom>
        </p:spPr>
        <p:txBody>
          <a:bodyPr lIns="0" tIns="0" rIns="0" bIns="0" rtlCol="0" anchor="t">
            <a:spAutoFit/>
          </a:bodyPr>
          <a:lstStyle/>
          <a:p>
            <a:pPr algn="ctr">
              <a:lnSpc>
                <a:spcPts val="7668"/>
              </a:lnSpc>
              <a:spcBef>
                <a:spcPct val="0"/>
              </a:spcBef>
            </a:pPr>
            <a:r>
              <a:rPr lang="en-US" sz="5557" spc="544">
                <a:solidFill>
                  <a:srgbClr val="FFFFFF"/>
                </a:solidFill>
                <a:latin typeface="Codec Pro ExtraBold"/>
              </a:rPr>
              <a:t>BEHAVIOUR POLICY </a:t>
            </a:r>
          </a:p>
        </p:txBody>
      </p:sp>
      <p:grpSp>
        <p:nvGrpSpPr>
          <p:cNvPr id="7" name="Group 7"/>
          <p:cNvGrpSpPr/>
          <p:nvPr/>
        </p:nvGrpSpPr>
        <p:grpSpPr>
          <a:xfrm>
            <a:off x="6080126" y="3162007"/>
            <a:ext cx="31750" cy="3091515"/>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lnTo>
                    <a:pt x="0" y="0"/>
                  </a:lnTo>
                </a:path>
              </a:pathLst>
            </a:custGeom>
            <a:solidFill>
              <a:srgbClr val="009245"/>
            </a:solidFill>
          </p:spPr>
          <p:txBody>
            <a:bodyPr/>
            <a:lstStyle/>
            <a:p>
              <a:endParaRPr lang="en-US"/>
            </a:p>
          </p:txBody>
        </p:sp>
        <p:sp>
          <p:nvSpPr>
            <p:cNvPr id="9" name="TextBox 9"/>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0" name="TextBox 10"/>
          <p:cNvSpPr txBox="1"/>
          <p:nvPr/>
        </p:nvSpPr>
        <p:spPr>
          <a:xfrm>
            <a:off x="2013198" y="3173379"/>
            <a:ext cx="1821755" cy="264431"/>
          </a:xfrm>
          <a:prstGeom prst="rect">
            <a:avLst/>
          </a:prstGeom>
        </p:spPr>
        <p:txBody>
          <a:bodyPr lIns="0" tIns="0" rIns="0" bIns="0" rtlCol="0" anchor="t">
            <a:spAutoFit/>
          </a:bodyPr>
          <a:lstStyle/>
          <a:p>
            <a:pPr algn="ctr">
              <a:lnSpc>
                <a:spcPts val="2154"/>
              </a:lnSpc>
            </a:pPr>
            <a:r>
              <a:rPr lang="en-US" sz="1561" b="1" spc="153" dirty="0">
                <a:solidFill>
                  <a:srgbClr val="231F20"/>
                </a:solidFill>
                <a:latin typeface="Open Sauce Bold"/>
              </a:rPr>
              <a:t>Role Models </a:t>
            </a:r>
          </a:p>
        </p:txBody>
      </p:sp>
      <p:sp>
        <p:nvSpPr>
          <p:cNvPr id="11" name="TextBox 11"/>
          <p:cNvSpPr txBox="1"/>
          <p:nvPr/>
        </p:nvSpPr>
        <p:spPr>
          <a:xfrm>
            <a:off x="7778592" y="3123013"/>
            <a:ext cx="3062350" cy="546560"/>
          </a:xfrm>
          <a:prstGeom prst="rect">
            <a:avLst/>
          </a:prstGeom>
        </p:spPr>
        <p:txBody>
          <a:bodyPr wrap="square" lIns="0" tIns="0" rIns="0" bIns="0" rtlCol="0" anchor="t">
            <a:spAutoFit/>
          </a:bodyPr>
          <a:lstStyle/>
          <a:p>
            <a:pPr algn="ctr">
              <a:lnSpc>
                <a:spcPts val="2154"/>
              </a:lnSpc>
            </a:pPr>
            <a:r>
              <a:rPr lang="en-US" sz="1561" b="1" spc="153" dirty="0">
                <a:solidFill>
                  <a:srgbClr val="231F20"/>
                </a:solidFill>
                <a:latin typeface="Open Sauce Bold"/>
              </a:rPr>
              <a:t>Anti – Bully Policy and Physical Violence </a:t>
            </a:r>
          </a:p>
        </p:txBody>
      </p:sp>
      <p:sp>
        <p:nvSpPr>
          <p:cNvPr id="12" name="TextBox 12"/>
          <p:cNvSpPr txBox="1"/>
          <p:nvPr/>
        </p:nvSpPr>
        <p:spPr>
          <a:xfrm>
            <a:off x="914400" y="3884334"/>
            <a:ext cx="3991110" cy="1731180"/>
          </a:xfrm>
          <a:prstGeom prst="rect">
            <a:avLst/>
          </a:prstGeom>
        </p:spPr>
        <p:txBody>
          <a:bodyPr wrap="square" lIns="0" tIns="0" rIns="0" bIns="0" rtlCol="0" anchor="t">
            <a:spAutoFit/>
          </a:bodyPr>
          <a:lstStyle/>
          <a:p>
            <a:pPr algn="ctr">
              <a:lnSpc>
                <a:spcPts val="1697"/>
              </a:lnSpc>
            </a:pPr>
            <a:r>
              <a:rPr lang="en-US" sz="1229" spc="120" dirty="0">
                <a:solidFill>
                  <a:srgbClr val="231F20"/>
                </a:solidFill>
                <a:latin typeface="Open Sauce"/>
              </a:rPr>
              <a:t>Last year, the students not only met but exceeded the high standards we set in St. Malachy’s and we are blessed to have these young </a:t>
            </a:r>
            <a:r>
              <a:rPr lang="en-US" sz="1229" spc="120" dirty="0" err="1">
                <a:solidFill>
                  <a:srgbClr val="231F20"/>
                </a:solidFill>
                <a:latin typeface="Open Sauce"/>
              </a:rPr>
              <a:t>Malachians</a:t>
            </a:r>
            <a:r>
              <a:rPr lang="en-US" sz="1229" spc="120" dirty="0">
                <a:solidFill>
                  <a:srgbClr val="231F20"/>
                </a:solidFill>
                <a:latin typeface="Open Sauce"/>
              </a:rPr>
              <a:t> in the College. We have every faith that this year will be no different, the boys have shown they not only know our expectations but can meet them and they will be fantastic role models, not only for our new Year 8s, but the wider College community.  </a:t>
            </a:r>
          </a:p>
        </p:txBody>
      </p:sp>
      <p:sp>
        <p:nvSpPr>
          <p:cNvPr id="13" name="TextBox 13"/>
          <p:cNvSpPr txBox="1"/>
          <p:nvPr/>
        </p:nvSpPr>
        <p:spPr>
          <a:xfrm>
            <a:off x="7472431" y="3891793"/>
            <a:ext cx="3590988" cy="2603213"/>
          </a:xfrm>
          <a:prstGeom prst="rect">
            <a:avLst/>
          </a:prstGeom>
        </p:spPr>
        <p:txBody>
          <a:bodyPr lIns="0" tIns="0" rIns="0" bIns="0" rtlCol="0" anchor="t">
            <a:spAutoFit/>
          </a:bodyPr>
          <a:lstStyle/>
          <a:p>
            <a:pPr>
              <a:lnSpc>
                <a:spcPts val="1697"/>
              </a:lnSpc>
            </a:pPr>
            <a:r>
              <a:rPr lang="en-US" sz="1229" spc="120" dirty="0">
                <a:solidFill>
                  <a:srgbClr val="231F20"/>
                </a:solidFill>
                <a:latin typeface="Open Sauce"/>
              </a:rPr>
              <a:t>The College believes all forms of bullying is unacceptable and we have a detailed Anti Bullying Policy which can be found in the Homework Diary and on the College Website. </a:t>
            </a:r>
          </a:p>
          <a:p>
            <a:pPr algn="ctr">
              <a:lnSpc>
                <a:spcPts val="1697"/>
              </a:lnSpc>
            </a:pPr>
            <a:endParaRPr lang="en-US" sz="1229" spc="120" dirty="0">
              <a:solidFill>
                <a:srgbClr val="231F20"/>
              </a:solidFill>
              <a:latin typeface="Open Sauce"/>
            </a:endParaRPr>
          </a:p>
          <a:p>
            <a:pPr>
              <a:lnSpc>
                <a:spcPts val="1697"/>
              </a:lnSpc>
            </a:pPr>
            <a:r>
              <a:rPr lang="en-US" sz="1229" spc="120" dirty="0">
                <a:solidFill>
                  <a:srgbClr val="231F20"/>
                </a:solidFill>
                <a:latin typeface="Open Sauce"/>
              </a:rPr>
              <a:t>The College has a Zero Tolerance Policy for Physical violence.</a:t>
            </a:r>
          </a:p>
          <a:p>
            <a:pPr>
              <a:lnSpc>
                <a:spcPts val="1697"/>
              </a:lnSpc>
            </a:pPr>
            <a:endParaRPr lang="en-US" sz="1229" spc="120" dirty="0">
              <a:solidFill>
                <a:srgbClr val="231F20"/>
              </a:solidFill>
              <a:latin typeface="Open Sauce"/>
            </a:endParaRPr>
          </a:p>
          <a:p>
            <a:pPr>
              <a:lnSpc>
                <a:spcPts val="1697"/>
              </a:lnSpc>
            </a:pPr>
            <a:r>
              <a:rPr lang="en-US" sz="1229" spc="120" dirty="0">
                <a:solidFill>
                  <a:srgbClr val="231F20"/>
                </a:solidFill>
                <a:latin typeface="Open Sauce"/>
              </a:rPr>
              <a:t>Whilst examples of this are rare in the College, serious sanctions will be incurred by all parties involved.</a:t>
            </a:r>
          </a:p>
          <a:p>
            <a:pPr algn="ctr">
              <a:lnSpc>
                <a:spcPts val="1697"/>
              </a:lnSpc>
            </a:pPr>
            <a:endParaRPr lang="en-US" sz="1229" spc="120" dirty="0">
              <a:solidFill>
                <a:srgbClr val="231F20"/>
              </a:solidFill>
              <a:latin typeface="Open Sau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sp>
        <p:nvSpPr>
          <p:cNvPr id="3" name="TextBox 3"/>
          <p:cNvSpPr txBox="1"/>
          <p:nvPr/>
        </p:nvSpPr>
        <p:spPr>
          <a:xfrm>
            <a:off x="760416" y="846374"/>
            <a:ext cx="3328407" cy="1008931"/>
          </a:xfrm>
          <a:prstGeom prst="rect">
            <a:avLst/>
          </a:prstGeom>
        </p:spPr>
        <p:txBody>
          <a:bodyPr lIns="0" tIns="0" rIns="0" bIns="0" rtlCol="0" anchor="t">
            <a:spAutoFit/>
          </a:bodyPr>
          <a:lstStyle/>
          <a:p>
            <a:pPr>
              <a:lnSpc>
                <a:spcPts val="3908"/>
              </a:lnSpc>
              <a:spcBef>
                <a:spcPct val="0"/>
              </a:spcBef>
            </a:pPr>
            <a:r>
              <a:rPr lang="en-US" sz="3948" spc="138">
                <a:solidFill>
                  <a:srgbClr val="040506"/>
                </a:solidFill>
                <a:latin typeface="Codec Pro ExtraBold"/>
              </a:rPr>
              <a:t>Uniform Regulations</a:t>
            </a:r>
          </a:p>
        </p:txBody>
      </p:sp>
      <p:sp>
        <p:nvSpPr>
          <p:cNvPr id="4" name="Freeform 4"/>
          <p:cNvSpPr/>
          <p:nvPr/>
        </p:nvSpPr>
        <p:spPr>
          <a:xfrm rot="-10800000">
            <a:off x="-203876" y="-215410"/>
            <a:ext cx="5829376" cy="167462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721939" y="145248"/>
            <a:ext cx="6272140" cy="6567504"/>
          </a:xfrm>
          <a:custGeom>
            <a:avLst/>
            <a:gdLst/>
            <a:ahLst/>
            <a:cxnLst/>
            <a:rect l="l" t="t" r="r" b="b"/>
            <a:pathLst>
              <a:path w="9408210" h="9851256">
                <a:moveTo>
                  <a:pt x="0" y="0"/>
                </a:moveTo>
                <a:lnTo>
                  <a:pt x="9408210" y="0"/>
                </a:lnTo>
                <a:lnTo>
                  <a:pt x="9408210" y="9851256"/>
                </a:lnTo>
                <a:lnTo>
                  <a:pt x="0" y="9851256"/>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60416" y="2079796"/>
            <a:ext cx="3559070" cy="3271665"/>
          </a:xfrm>
          <a:prstGeom prst="rect">
            <a:avLst/>
          </a:prstGeom>
        </p:spPr>
        <p:txBody>
          <a:bodyPr lIns="0" tIns="0" rIns="0" bIns="0" rtlCol="0" anchor="t">
            <a:spAutoFit/>
          </a:bodyPr>
          <a:lstStyle/>
          <a:p>
            <a:pPr>
              <a:lnSpc>
                <a:spcPts val="1631"/>
              </a:lnSpc>
            </a:pPr>
            <a:endParaRPr lang="en-US" sz="1182" spc="115" dirty="0">
              <a:solidFill>
                <a:srgbClr val="231F20"/>
              </a:solidFill>
              <a:latin typeface="Open Sauce"/>
            </a:endParaRPr>
          </a:p>
          <a:p>
            <a:pPr>
              <a:lnSpc>
                <a:spcPts val="1631"/>
              </a:lnSpc>
            </a:pPr>
            <a:r>
              <a:rPr lang="en-US" sz="1182" spc="115" dirty="0">
                <a:solidFill>
                  <a:srgbClr val="231F20"/>
                </a:solidFill>
                <a:latin typeface="Open Sauce Bold"/>
              </a:rPr>
              <a:t>The Head of Year will issue Saturday morning detentions for hair cut breaches </a:t>
            </a:r>
            <a:r>
              <a:rPr lang="en-US" sz="1182" spc="115" dirty="0">
                <a:latin typeface="Open Sauce Bold"/>
              </a:rPr>
              <a:t>on the first occasion.</a:t>
            </a:r>
            <a:r>
              <a:rPr lang="en-US" sz="1182" spc="115" dirty="0">
                <a:latin typeface="Open Sauce"/>
              </a:rPr>
              <a:t> </a:t>
            </a:r>
          </a:p>
          <a:p>
            <a:pPr>
              <a:lnSpc>
                <a:spcPts val="1631"/>
              </a:lnSpc>
            </a:pPr>
            <a:endParaRPr lang="en-US" sz="1182" spc="115" dirty="0">
              <a:solidFill>
                <a:srgbClr val="231F20"/>
              </a:solidFill>
              <a:latin typeface="Open Sauce"/>
            </a:endParaRPr>
          </a:p>
          <a:p>
            <a:pPr>
              <a:lnSpc>
                <a:spcPts val="1631"/>
              </a:lnSpc>
            </a:pPr>
            <a:r>
              <a:rPr lang="en-US" sz="1182" spc="115" dirty="0">
                <a:solidFill>
                  <a:srgbClr val="231F20"/>
                </a:solidFill>
                <a:latin typeface="Open Sauce"/>
              </a:rPr>
              <a:t>Students and their parents/</a:t>
            </a:r>
            <a:r>
              <a:rPr lang="en-US" sz="1182" spc="115" dirty="0" err="1">
                <a:solidFill>
                  <a:srgbClr val="231F20"/>
                </a:solidFill>
                <a:latin typeface="Open Sauce"/>
              </a:rPr>
              <a:t>carers</a:t>
            </a:r>
            <a:r>
              <a:rPr lang="en-US" sz="1182" spc="115" dirty="0">
                <a:solidFill>
                  <a:srgbClr val="231F20"/>
                </a:solidFill>
                <a:latin typeface="Open Sauce"/>
              </a:rPr>
              <a:t> must ensure that their hair styles are compliant with school regulations by Monday 4th September.</a:t>
            </a:r>
          </a:p>
          <a:p>
            <a:pPr>
              <a:lnSpc>
                <a:spcPts val="1631"/>
              </a:lnSpc>
            </a:pPr>
            <a:endParaRPr lang="en-US" sz="1182" spc="115" dirty="0">
              <a:solidFill>
                <a:srgbClr val="231F20"/>
              </a:solidFill>
              <a:latin typeface="Open Sauce"/>
            </a:endParaRPr>
          </a:p>
          <a:p>
            <a:pPr>
              <a:lnSpc>
                <a:spcPts val="1631"/>
              </a:lnSpc>
            </a:pPr>
            <a:r>
              <a:rPr lang="en-US" sz="1182" spc="115" dirty="0">
                <a:latin typeface="Open Sauce Bold"/>
              </a:rPr>
              <a:t>School shoes must be plain black shoes</a:t>
            </a:r>
            <a:r>
              <a:rPr lang="en-US" sz="1182" spc="115" dirty="0">
                <a:latin typeface="Open Sauce"/>
              </a:rPr>
              <a:t>. </a:t>
            </a:r>
            <a:r>
              <a:rPr lang="en-US" sz="1182" spc="115" dirty="0">
                <a:solidFill>
                  <a:srgbClr val="231F20"/>
                </a:solidFill>
                <a:latin typeface="Open Sauce"/>
              </a:rPr>
              <a:t>Examples of shoes that are not acceptable are highlighted in this slide. Sanctions will be issued on the first occasion for inappropriate footwear. </a:t>
            </a:r>
          </a:p>
          <a:p>
            <a:pPr>
              <a:lnSpc>
                <a:spcPts val="1631"/>
              </a:lnSpc>
            </a:pPr>
            <a:endParaRPr lang="en-US" sz="1182" spc="115" dirty="0">
              <a:solidFill>
                <a:srgbClr val="231F20"/>
              </a:solidFill>
              <a:latin typeface="Open Sauce"/>
            </a:endParaRPr>
          </a:p>
          <a:p>
            <a:pPr>
              <a:lnSpc>
                <a:spcPts val="1631"/>
              </a:lnSpc>
              <a:spcBef>
                <a:spcPct val="0"/>
              </a:spcBef>
            </a:pPr>
            <a:r>
              <a:rPr lang="en-US" sz="1182" spc="115" dirty="0">
                <a:solidFill>
                  <a:srgbClr val="231F20"/>
                </a:solidFill>
                <a:latin typeface="Open Sauce"/>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98500"/>
            <a:ext cx="3649486" cy="878638"/>
          </a:xfrm>
          <a:prstGeom prst="rect">
            <a:avLst/>
          </a:prstGeom>
        </p:spPr>
        <p:txBody>
          <a:bodyPr lIns="0" tIns="0" rIns="0" bIns="0" rtlCol="0" anchor="t">
            <a:spAutoFit/>
          </a:bodyPr>
          <a:lstStyle/>
          <a:p>
            <a:pPr>
              <a:lnSpc>
                <a:spcPts val="3380"/>
              </a:lnSpc>
              <a:spcBef>
                <a:spcPct val="0"/>
              </a:spcBef>
            </a:pPr>
            <a:r>
              <a:rPr lang="en-US" sz="3414" spc="119" dirty="0">
                <a:solidFill>
                  <a:srgbClr val="040506"/>
                </a:solidFill>
                <a:latin typeface="Codec Pro ExtraBold"/>
              </a:rPr>
              <a:t>Attendance and Punctuality Policy</a:t>
            </a:r>
          </a:p>
        </p:txBody>
      </p:sp>
      <p:sp>
        <p:nvSpPr>
          <p:cNvPr id="3" name="Freeform 3"/>
          <p:cNvSpPr/>
          <p:nvPr/>
        </p:nvSpPr>
        <p:spPr>
          <a:xfrm rot="-10800000">
            <a:off x="-203876" y="-215410"/>
            <a:ext cx="5829376" cy="167462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335286" y="685800"/>
            <a:ext cx="7769038" cy="5750496"/>
          </a:xfrm>
          <a:custGeom>
            <a:avLst/>
            <a:gdLst/>
            <a:ahLst/>
            <a:cxnLst/>
            <a:rect l="l" t="t" r="r" b="b"/>
            <a:pathLst>
              <a:path w="11653557" h="8625744">
                <a:moveTo>
                  <a:pt x="0" y="0"/>
                </a:moveTo>
                <a:lnTo>
                  <a:pt x="11653557" y="0"/>
                </a:lnTo>
                <a:lnTo>
                  <a:pt x="11653557" y="8625744"/>
                </a:lnTo>
                <a:lnTo>
                  <a:pt x="0" y="8625744"/>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58800" y="2159018"/>
            <a:ext cx="3224086" cy="3938514"/>
          </a:xfrm>
          <a:prstGeom prst="rect">
            <a:avLst/>
          </a:prstGeom>
        </p:spPr>
        <p:txBody>
          <a:bodyPr wrap="square" lIns="0" tIns="0" rIns="0" bIns="0" rtlCol="0" anchor="t">
            <a:spAutoFit/>
          </a:bodyPr>
          <a:lstStyle/>
          <a:p>
            <a:pPr>
              <a:lnSpc>
                <a:spcPts val="1370"/>
              </a:lnSpc>
            </a:pPr>
            <a:r>
              <a:rPr lang="en-US" sz="993" spc="97" dirty="0">
                <a:solidFill>
                  <a:srgbClr val="231F20"/>
                </a:solidFill>
                <a:latin typeface="Open Sauce"/>
              </a:rPr>
              <a:t>The form tutors will monitor students' attendance regularly and issue a </a:t>
            </a:r>
            <a:r>
              <a:rPr lang="en-US" sz="993" spc="97" dirty="0">
                <a:latin typeface="Open Sauce Bold"/>
              </a:rPr>
              <a:t>Tutor Detention for 5 lates</a:t>
            </a:r>
            <a:r>
              <a:rPr lang="en-US" sz="993" spc="97" dirty="0">
                <a:latin typeface="Open Sauce"/>
              </a:rPr>
              <a:t>. </a:t>
            </a:r>
            <a:r>
              <a:rPr lang="en-US" sz="993" spc="97" dirty="0">
                <a:solidFill>
                  <a:srgbClr val="231F20"/>
                </a:solidFill>
                <a:latin typeface="Open Sauce"/>
              </a:rPr>
              <a:t>If there are any SEN/Pastoral concerns the sanction will be discussed with the Head of Year. </a:t>
            </a:r>
          </a:p>
          <a:p>
            <a:pPr>
              <a:lnSpc>
                <a:spcPts val="1370"/>
              </a:lnSpc>
            </a:pPr>
            <a:endParaRPr lang="en-US" sz="993" spc="97" dirty="0">
              <a:latin typeface="Open Sauce"/>
            </a:endParaRPr>
          </a:p>
          <a:p>
            <a:pPr>
              <a:lnSpc>
                <a:spcPts val="1370"/>
              </a:lnSpc>
            </a:pPr>
            <a:r>
              <a:rPr lang="en-US" sz="993" spc="97" dirty="0">
                <a:latin typeface="Open Sauce"/>
              </a:rPr>
              <a:t>The Head of Year will issue a </a:t>
            </a:r>
            <a:r>
              <a:rPr lang="en-US" sz="993" spc="97" dirty="0">
                <a:latin typeface="Open Sauce Bold"/>
              </a:rPr>
              <a:t>Head of Year Detention for 10 lates</a:t>
            </a:r>
            <a:r>
              <a:rPr lang="en-US" sz="993" spc="97" dirty="0">
                <a:latin typeface="Open Sauce"/>
              </a:rPr>
              <a:t> </a:t>
            </a:r>
            <a:r>
              <a:rPr lang="en-US" sz="993" spc="97" dirty="0">
                <a:solidFill>
                  <a:srgbClr val="231F20"/>
                </a:solidFill>
                <a:latin typeface="Open Sauce"/>
              </a:rPr>
              <a:t>unless there are valid SEN/pastoral reasons. </a:t>
            </a:r>
          </a:p>
          <a:p>
            <a:pPr>
              <a:lnSpc>
                <a:spcPts val="1370"/>
              </a:lnSpc>
            </a:pPr>
            <a:endParaRPr lang="en-US" sz="993" spc="97" dirty="0">
              <a:solidFill>
                <a:srgbClr val="231F20"/>
              </a:solidFill>
              <a:latin typeface="Open Sauce"/>
            </a:endParaRPr>
          </a:p>
          <a:p>
            <a:pPr>
              <a:lnSpc>
                <a:spcPts val="1370"/>
              </a:lnSpc>
            </a:pPr>
            <a:r>
              <a:rPr lang="en-US" sz="993" spc="97" dirty="0">
                <a:solidFill>
                  <a:srgbClr val="231F20"/>
                </a:solidFill>
                <a:latin typeface="Open Sauce"/>
              </a:rPr>
              <a:t>Students are expected to sign the late book in Student reception if they are late to school before heading to class/am reg. </a:t>
            </a:r>
          </a:p>
          <a:p>
            <a:pPr>
              <a:lnSpc>
                <a:spcPts val="1370"/>
              </a:lnSpc>
            </a:pPr>
            <a:endParaRPr lang="en-US" sz="993" spc="97" dirty="0">
              <a:solidFill>
                <a:srgbClr val="231F20"/>
              </a:solidFill>
              <a:latin typeface="Open Sauce"/>
            </a:endParaRPr>
          </a:p>
          <a:p>
            <a:pPr>
              <a:lnSpc>
                <a:spcPts val="1370"/>
              </a:lnSpc>
            </a:pPr>
            <a:r>
              <a:rPr lang="en-US" sz="993" spc="97" dirty="0">
                <a:solidFill>
                  <a:srgbClr val="231F20"/>
                </a:solidFill>
                <a:latin typeface="Open Sauce"/>
              </a:rPr>
              <a:t>For pre-planned absences, parents/</a:t>
            </a:r>
            <a:r>
              <a:rPr lang="en-US" sz="993" spc="97" dirty="0" err="1">
                <a:solidFill>
                  <a:srgbClr val="231F20"/>
                </a:solidFill>
                <a:latin typeface="Open Sauce"/>
              </a:rPr>
              <a:t>carers</a:t>
            </a:r>
            <a:r>
              <a:rPr lang="en-US" sz="993" spc="97" dirty="0">
                <a:solidFill>
                  <a:srgbClr val="231F20"/>
                </a:solidFill>
                <a:latin typeface="Open Sauce"/>
              </a:rPr>
              <a:t> are asked to email/send a note to the class tutor with the reason and date. </a:t>
            </a:r>
          </a:p>
          <a:p>
            <a:pPr>
              <a:lnSpc>
                <a:spcPts val="1370"/>
              </a:lnSpc>
            </a:pPr>
            <a:endParaRPr lang="en-US" sz="993" spc="97" dirty="0">
              <a:solidFill>
                <a:srgbClr val="231F20"/>
              </a:solidFill>
              <a:latin typeface="Open Sauce"/>
            </a:endParaRPr>
          </a:p>
          <a:p>
            <a:pPr>
              <a:lnSpc>
                <a:spcPts val="1370"/>
              </a:lnSpc>
            </a:pPr>
            <a:r>
              <a:rPr lang="en-US" sz="993" spc="97" dirty="0">
                <a:solidFill>
                  <a:srgbClr val="231F20"/>
                </a:solidFill>
                <a:latin typeface="Open Sauce"/>
              </a:rPr>
              <a:t>Students should return to school after a period of absence with a note explaining the reason or alternatively, you can email the class tutor. </a:t>
            </a:r>
          </a:p>
          <a:p>
            <a:pPr>
              <a:lnSpc>
                <a:spcPts val="1370"/>
              </a:lnSpc>
            </a:pPr>
            <a:endParaRPr lang="en-US" sz="993" spc="97" dirty="0">
              <a:solidFill>
                <a:srgbClr val="231F20"/>
              </a:solidFill>
              <a:latin typeface="Open Sauce"/>
            </a:endParaRPr>
          </a:p>
          <a:p>
            <a:pPr>
              <a:lnSpc>
                <a:spcPts val="1370"/>
              </a:lnSpc>
              <a:spcBef>
                <a:spcPct val="0"/>
              </a:spcBef>
            </a:pPr>
            <a:endParaRPr lang="en-US" sz="993" spc="97" dirty="0">
              <a:solidFill>
                <a:srgbClr val="231F20"/>
              </a:solidFill>
              <a:latin typeface="Open Sauc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422299" y="249636"/>
            <a:ext cx="11347402" cy="1942050"/>
            <a:chOff x="0" y="0"/>
            <a:chExt cx="4482924" cy="767229"/>
          </a:xfrm>
        </p:grpSpPr>
        <p:sp>
          <p:nvSpPr>
            <p:cNvPr id="4" name="Freeform 4"/>
            <p:cNvSpPr/>
            <p:nvPr/>
          </p:nvSpPr>
          <p:spPr>
            <a:xfrm>
              <a:off x="0" y="0"/>
              <a:ext cx="4482924" cy="767229"/>
            </a:xfrm>
            <a:custGeom>
              <a:avLst/>
              <a:gdLst/>
              <a:ahLst/>
              <a:cxnLst/>
              <a:rect l="l" t="t" r="r" b="b"/>
              <a:pathLst>
                <a:path w="4482924" h="767229">
                  <a:moveTo>
                    <a:pt x="0" y="0"/>
                  </a:moveTo>
                  <a:lnTo>
                    <a:pt x="4482924" y="0"/>
                  </a:lnTo>
                  <a:lnTo>
                    <a:pt x="4482924" y="767229"/>
                  </a:lnTo>
                  <a:lnTo>
                    <a:pt x="0" y="767229"/>
                  </a:lnTo>
                  <a:lnTo>
                    <a:pt x="0" y="0"/>
                  </a:lnTo>
                </a:path>
              </a:pathLst>
            </a:custGeom>
            <a:solidFill>
              <a:srgbClr val="1C5739"/>
            </a:solidFill>
          </p:spPr>
          <p:txBody>
            <a:bodyPr/>
            <a:lstStyle/>
            <a:p>
              <a:endParaRPr lang="en-US"/>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a:p>
              <a:pPr algn="ctr">
                <a:lnSpc>
                  <a:spcPts val="1906"/>
                </a:lnSpc>
              </a:pPr>
              <a:endParaRPr sz="1200"/>
            </a:p>
          </p:txBody>
        </p:sp>
      </p:grpSp>
      <p:grpSp>
        <p:nvGrpSpPr>
          <p:cNvPr id="6" name="Group 6"/>
          <p:cNvGrpSpPr/>
          <p:nvPr/>
        </p:nvGrpSpPr>
        <p:grpSpPr>
          <a:xfrm>
            <a:off x="4397363" y="3080685"/>
            <a:ext cx="31750" cy="3091515"/>
            <a:chOff x="0" y="0"/>
            <a:chExt cx="12543" cy="1221339"/>
          </a:xfrm>
        </p:grpSpPr>
        <p:sp>
          <p:nvSpPr>
            <p:cNvPr id="7" name="Freeform 7"/>
            <p:cNvSpPr/>
            <p:nvPr/>
          </p:nvSpPr>
          <p:spPr>
            <a:xfrm>
              <a:off x="0" y="0"/>
              <a:ext cx="12543" cy="1221339"/>
            </a:xfrm>
            <a:custGeom>
              <a:avLst/>
              <a:gdLst/>
              <a:ahLst/>
              <a:cxnLst/>
              <a:rect l="l" t="t" r="r" b="b"/>
              <a:pathLst>
                <a:path w="12543" h="1221339">
                  <a:moveTo>
                    <a:pt x="0" y="0"/>
                  </a:moveTo>
                  <a:lnTo>
                    <a:pt x="12543" y="0"/>
                  </a:lnTo>
                  <a:lnTo>
                    <a:pt x="12543" y="1221339"/>
                  </a:lnTo>
                  <a:lnTo>
                    <a:pt x="0" y="1221339"/>
                  </a:lnTo>
                  <a:lnTo>
                    <a:pt x="0" y="0"/>
                  </a:lnTo>
                </a:path>
              </a:pathLst>
            </a:custGeom>
            <a:solidFill>
              <a:srgbClr val="009245"/>
            </a:solidFill>
          </p:spPr>
          <p:txBody>
            <a:bodyPr/>
            <a:lstStyle/>
            <a:p>
              <a:endParaRPr lang="en-US"/>
            </a:p>
          </p:txBody>
        </p:sp>
        <p:sp>
          <p:nvSpPr>
            <p:cNvPr id="8" name="TextBox 8"/>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9" name="TextBox 9"/>
          <p:cNvSpPr txBox="1"/>
          <p:nvPr/>
        </p:nvSpPr>
        <p:spPr>
          <a:xfrm>
            <a:off x="821804" y="186986"/>
            <a:ext cx="10129301" cy="1916166"/>
          </a:xfrm>
          <a:prstGeom prst="rect">
            <a:avLst/>
          </a:prstGeom>
        </p:spPr>
        <p:txBody>
          <a:bodyPr lIns="0" tIns="0" rIns="0" bIns="0" rtlCol="0" anchor="t">
            <a:spAutoFit/>
          </a:bodyPr>
          <a:lstStyle/>
          <a:p>
            <a:pPr algn="ctr">
              <a:lnSpc>
                <a:spcPts val="7668"/>
              </a:lnSpc>
              <a:spcBef>
                <a:spcPct val="0"/>
              </a:spcBef>
            </a:pPr>
            <a:r>
              <a:rPr lang="en-US" sz="5557" spc="544">
                <a:solidFill>
                  <a:srgbClr val="FFFFFF"/>
                </a:solidFill>
                <a:latin typeface="Codec Pro ExtraBold"/>
              </a:rPr>
              <a:t> ATTENDANCE AND PUNCTUALITY POLICY </a:t>
            </a:r>
          </a:p>
        </p:txBody>
      </p:sp>
      <p:grpSp>
        <p:nvGrpSpPr>
          <p:cNvPr id="10" name="Group 10"/>
          <p:cNvGrpSpPr/>
          <p:nvPr/>
        </p:nvGrpSpPr>
        <p:grpSpPr>
          <a:xfrm>
            <a:off x="7762888" y="3080685"/>
            <a:ext cx="31750" cy="3091515"/>
            <a:chOff x="0" y="0"/>
            <a:chExt cx="12543" cy="1221339"/>
          </a:xfrm>
        </p:grpSpPr>
        <p:sp>
          <p:nvSpPr>
            <p:cNvPr id="11" name="Freeform 11"/>
            <p:cNvSpPr/>
            <p:nvPr/>
          </p:nvSpPr>
          <p:spPr>
            <a:xfrm>
              <a:off x="0" y="0"/>
              <a:ext cx="12543" cy="1221339"/>
            </a:xfrm>
            <a:custGeom>
              <a:avLst/>
              <a:gdLst/>
              <a:ahLst/>
              <a:cxnLst/>
              <a:rect l="l" t="t" r="r" b="b"/>
              <a:pathLst>
                <a:path w="12543" h="1221339">
                  <a:moveTo>
                    <a:pt x="0" y="0"/>
                  </a:moveTo>
                  <a:lnTo>
                    <a:pt x="12543" y="0"/>
                  </a:lnTo>
                  <a:lnTo>
                    <a:pt x="12543" y="1221339"/>
                  </a:lnTo>
                  <a:lnTo>
                    <a:pt x="0" y="1221339"/>
                  </a:lnTo>
                  <a:lnTo>
                    <a:pt x="0" y="0"/>
                  </a:lnTo>
                </a:path>
              </a:pathLst>
            </a:custGeom>
            <a:solidFill>
              <a:srgbClr val="009245"/>
            </a:solidFill>
          </p:spPr>
          <p:txBody>
            <a:bodyPr/>
            <a:lstStyle/>
            <a:p>
              <a:endParaRPr lang="en-US"/>
            </a:p>
          </p:txBody>
        </p:sp>
        <p:sp>
          <p:nvSpPr>
            <p:cNvPr id="12" name="TextBox 12"/>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3" name="TextBox 13"/>
          <p:cNvSpPr txBox="1"/>
          <p:nvPr/>
        </p:nvSpPr>
        <p:spPr>
          <a:xfrm>
            <a:off x="4975576" y="2549261"/>
            <a:ext cx="1821755" cy="546560"/>
          </a:xfrm>
          <a:prstGeom prst="rect">
            <a:avLst/>
          </a:prstGeom>
        </p:spPr>
        <p:txBody>
          <a:bodyPr lIns="0" tIns="0" rIns="0" bIns="0" rtlCol="0" anchor="t">
            <a:spAutoFit/>
          </a:bodyPr>
          <a:lstStyle/>
          <a:p>
            <a:pPr algn="ctr">
              <a:lnSpc>
                <a:spcPts val="2154"/>
              </a:lnSpc>
            </a:pPr>
            <a:r>
              <a:rPr lang="en-US" sz="1561" spc="153">
                <a:solidFill>
                  <a:srgbClr val="009245"/>
                </a:solidFill>
                <a:latin typeface="Open Sauce Bold"/>
              </a:rPr>
              <a:t>Leaving School during the day</a:t>
            </a:r>
          </a:p>
        </p:txBody>
      </p:sp>
      <p:sp>
        <p:nvSpPr>
          <p:cNvPr id="14" name="TextBox 14"/>
          <p:cNvSpPr txBox="1"/>
          <p:nvPr/>
        </p:nvSpPr>
        <p:spPr>
          <a:xfrm>
            <a:off x="1424745" y="2549261"/>
            <a:ext cx="1821755" cy="546560"/>
          </a:xfrm>
          <a:prstGeom prst="rect">
            <a:avLst/>
          </a:prstGeom>
        </p:spPr>
        <p:txBody>
          <a:bodyPr lIns="0" tIns="0" rIns="0" bIns="0" rtlCol="0" anchor="t">
            <a:spAutoFit/>
          </a:bodyPr>
          <a:lstStyle/>
          <a:p>
            <a:pPr algn="ctr">
              <a:lnSpc>
                <a:spcPts val="2154"/>
              </a:lnSpc>
            </a:pPr>
            <a:r>
              <a:rPr lang="en-US" sz="1561" spc="153" dirty="0">
                <a:solidFill>
                  <a:srgbClr val="009245"/>
                </a:solidFill>
                <a:latin typeface="Open Sauce Bold"/>
              </a:rPr>
              <a:t>Role of Parent/Carer</a:t>
            </a:r>
          </a:p>
        </p:txBody>
      </p:sp>
      <p:sp>
        <p:nvSpPr>
          <p:cNvPr id="15" name="TextBox 15"/>
          <p:cNvSpPr txBox="1"/>
          <p:nvPr/>
        </p:nvSpPr>
        <p:spPr>
          <a:xfrm>
            <a:off x="8224323" y="2549261"/>
            <a:ext cx="2189147" cy="546560"/>
          </a:xfrm>
          <a:prstGeom prst="rect">
            <a:avLst/>
          </a:prstGeom>
        </p:spPr>
        <p:txBody>
          <a:bodyPr lIns="0" tIns="0" rIns="0" bIns="0" rtlCol="0" anchor="t">
            <a:spAutoFit/>
          </a:bodyPr>
          <a:lstStyle/>
          <a:p>
            <a:pPr algn="ctr">
              <a:lnSpc>
                <a:spcPts val="2154"/>
              </a:lnSpc>
            </a:pPr>
            <a:r>
              <a:rPr lang="en-US" sz="1561" spc="153">
                <a:solidFill>
                  <a:srgbClr val="009245"/>
                </a:solidFill>
                <a:latin typeface="Open Sauce Bold"/>
              </a:rPr>
              <a:t>Family holidays during term time</a:t>
            </a:r>
          </a:p>
        </p:txBody>
      </p:sp>
      <p:sp>
        <p:nvSpPr>
          <p:cNvPr id="16" name="TextBox 16"/>
          <p:cNvSpPr txBox="1"/>
          <p:nvPr/>
        </p:nvSpPr>
        <p:spPr>
          <a:xfrm>
            <a:off x="1200075" y="3278577"/>
            <a:ext cx="2978667" cy="1731180"/>
          </a:xfrm>
          <a:prstGeom prst="rect">
            <a:avLst/>
          </a:prstGeom>
        </p:spPr>
        <p:txBody>
          <a:bodyPr lIns="0" tIns="0" rIns="0" bIns="0" rtlCol="0" anchor="t">
            <a:spAutoFit/>
          </a:bodyPr>
          <a:lstStyle/>
          <a:p>
            <a:pPr algn="ctr">
              <a:lnSpc>
                <a:spcPts val="1697"/>
              </a:lnSpc>
            </a:pPr>
            <a:r>
              <a:rPr lang="en-US" sz="1229" spc="120" dirty="0">
                <a:solidFill>
                  <a:srgbClr val="231F20"/>
                </a:solidFill>
                <a:latin typeface="Open Sauce"/>
              </a:rPr>
              <a:t>It is the parent/carer responsibility to inform the College of the reason for a student's absence </a:t>
            </a:r>
            <a:r>
              <a:rPr lang="en-US" sz="1229" spc="120" dirty="0">
                <a:solidFill>
                  <a:srgbClr val="231F20"/>
                </a:solidFill>
                <a:latin typeface="Open Sauce Bold"/>
              </a:rPr>
              <a:t>on the first day of absence.</a:t>
            </a:r>
            <a:r>
              <a:rPr lang="en-US" sz="1229" spc="120" dirty="0">
                <a:solidFill>
                  <a:srgbClr val="231F20"/>
                </a:solidFill>
                <a:latin typeface="Open Sauce"/>
              </a:rPr>
              <a:t> </a:t>
            </a:r>
          </a:p>
          <a:p>
            <a:pPr algn="ctr">
              <a:lnSpc>
                <a:spcPts val="1697"/>
              </a:lnSpc>
            </a:pPr>
            <a:endParaRPr lang="en-US" sz="1229" spc="120" dirty="0">
              <a:solidFill>
                <a:srgbClr val="231F20"/>
              </a:solidFill>
              <a:latin typeface="Open Sauce"/>
            </a:endParaRPr>
          </a:p>
          <a:p>
            <a:pPr algn="ctr">
              <a:lnSpc>
                <a:spcPts val="1697"/>
              </a:lnSpc>
            </a:pPr>
            <a:r>
              <a:rPr lang="en-US" sz="1229" spc="120" dirty="0">
                <a:solidFill>
                  <a:srgbClr val="231F20"/>
                </a:solidFill>
                <a:latin typeface="Open Sauce"/>
              </a:rPr>
              <a:t>This should be confirmed with a written note/email to tutor when the student returns to school. </a:t>
            </a:r>
          </a:p>
        </p:txBody>
      </p:sp>
      <p:sp>
        <p:nvSpPr>
          <p:cNvPr id="17" name="TextBox 17"/>
          <p:cNvSpPr txBox="1"/>
          <p:nvPr/>
        </p:nvSpPr>
        <p:spPr>
          <a:xfrm>
            <a:off x="4606667" y="3278577"/>
            <a:ext cx="2978667" cy="2821222"/>
          </a:xfrm>
          <a:prstGeom prst="rect">
            <a:avLst/>
          </a:prstGeom>
        </p:spPr>
        <p:txBody>
          <a:bodyPr lIns="0" tIns="0" rIns="0" bIns="0" rtlCol="0" anchor="t">
            <a:spAutoFit/>
          </a:bodyPr>
          <a:lstStyle/>
          <a:p>
            <a:pPr algn="ctr">
              <a:lnSpc>
                <a:spcPts val="1697"/>
              </a:lnSpc>
            </a:pPr>
            <a:r>
              <a:rPr lang="en-US" sz="1229" spc="120" dirty="0">
                <a:solidFill>
                  <a:srgbClr val="231F20"/>
                </a:solidFill>
                <a:latin typeface="Open Sauce"/>
              </a:rPr>
              <a:t>If a student feels unwell during the school day, he must seek permission from a teacher to go to the College Matron. She will contact home as required. </a:t>
            </a:r>
          </a:p>
          <a:p>
            <a:pPr algn="ctr">
              <a:lnSpc>
                <a:spcPts val="1697"/>
              </a:lnSpc>
            </a:pPr>
            <a:endParaRPr lang="en-US" sz="1229" spc="120" dirty="0">
              <a:solidFill>
                <a:srgbClr val="231F20"/>
              </a:solidFill>
              <a:latin typeface="Open Sauce"/>
            </a:endParaRPr>
          </a:p>
          <a:p>
            <a:pPr algn="ctr">
              <a:lnSpc>
                <a:spcPts val="1697"/>
              </a:lnSpc>
            </a:pPr>
            <a:r>
              <a:rPr lang="en-US" sz="1229" spc="120" dirty="0">
                <a:solidFill>
                  <a:srgbClr val="231F20"/>
                </a:solidFill>
                <a:latin typeface="Open Sauce Bold"/>
              </a:rPr>
              <a:t>Students must not ring or message home to ask parent/carer to come and collect them. </a:t>
            </a:r>
          </a:p>
          <a:p>
            <a:pPr algn="ctr">
              <a:lnSpc>
                <a:spcPts val="1697"/>
              </a:lnSpc>
            </a:pPr>
            <a:endParaRPr lang="en-US" sz="1229" spc="120" dirty="0">
              <a:solidFill>
                <a:srgbClr val="231F20"/>
              </a:solidFill>
              <a:latin typeface="Open Sauce Bold"/>
            </a:endParaRPr>
          </a:p>
          <a:p>
            <a:pPr algn="ctr">
              <a:lnSpc>
                <a:spcPts val="1697"/>
              </a:lnSpc>
            </a:pPr>
            <a:r>
              <a:rPr lang="en-US" sz="1229" spc="120" dirty="0">
                <a:solidFill>
                  <a:srgbClr val="231F20"/>
                </a:solidFill>
                <a:latin typeface="Open Sauce"/>
              </a:rPr>
              <a:t>We have a no phones policy in the College and phones must be switched off for the duration of the school day. </a:t>
            </a:r>
          </a:p>
        </p:txBody>
      </p:sp>
      <p:sp>
        <p:nvSpPr>
          <p:cNvPr id="18" name="TextBox 18"/>
          <p:cNvSpPr txBox="1"/>
          <p:nvPr/>
        </p:nvSpPr>
        <p:spPr>
          <a:xfrm>
            <a:off x="8010537" y="3278577"/>
            <a:ext cx="2978667" cy="1731180"/>
          </a:xfrm>
          <a:prstGeom prst="rect">
            <a:avLst/>
          </a:prstGeom>
        </p:spPr>
        <p:txBody>
          <a:bodyPr lIns="0" tIns="0" rIns="0" bIns="0" rtlCol="0" anchor="t">
            <a:spAutoFit/>
          </a:bodyPr>
          <a:lstStyle/>
          <a:p>
            <a:pPr algn="ctr">
              <a:lnSpc>
                <a:spcPts val="1697"/>
              </a:lnSpc>
            </a:pPr>
            <a:r>
              <a:rPr lang="en-US" sz="1229" spc="120" dirty="0">
                <a:solidFill>
                  <a:srgbClr val="231F20"/>
                </a:solidFill>
                <a:latin typeface="Open Sauce"/>
              </a:rPr>
              <a:t>St Malachy's discourages holidays during term time due to the impact they have on students' learning. </a:t>
            </a:r>
          </a:p>
          <a:p>
            <a:pPr algn="ctr">
              <a:lnSpc>
                <a:spcPts val="1697"/>
              </a:lnSpc>
            </a:pPr>
            <a:endParaRPr lang="en-US" sz="1229" spc="120" dirty="0">
              <a:solidFill>
                <a:srgbClr val="231F20"/>
              </a:solidFill>
              <a:latin typeface="Open Sauce"/>
            </a:endParaRPr>
          </a:p>
          <a:p>
            <a:pPr algn="ctr">
              <a:lnSpc>
                <a:spcPts val="1697"/>
              </a:lnSpc>
            </a:pPr>
            <a:r>
              <a:rPr lang="en-US" sz="1229" spc="120" dirty="0">
                <a:solidFill>
                  <a:srgbClr val="231F20"/>
                </a:solidFill>
                <a:latin typeface="Open Sauce Bold"/>
              </a:rPr>
              <a:t>Family holidays taken during term time will be </a:t>
            </a:r>
            <a:r>
              <a:rPr lang="en-US" sz="1229" spc="120" dirty="0" err="1">
                <a:solidFill>
                  <a:srgbClr val="231F20"/>
                </a:solidFill>
                <a:latin typeface="Open Sauce Bold"/>
              </a:rPr>
              <a:t>categorised</a:t>
            </a:r>
            <a:r>
              <a:rPr lang="en-US" sz="1229" spc="120" dirty="0">
                <a:solidFill>
                  <a:srgbClr val="231F20"/>
                </a:solidFill>
                <a:latin typeface="Open Sauce Bold"/>
              </a:rPr>
              <a:t> as an '</a:t>
            </a:r>
            <a:r>
              <a:rPr lang="en-US" sz="1229" spc="120" dirty="0" err="1">
                <a:solidFill>
                  <a:srgbClr val="231F20"/>
                </a:solidFill>
                <a:latin typeface="Open Sauce Bold"/>
              </a:rPr>
              <a:t>Unauthorised</a:t>
            </a:r>
            <a:r>
              <a:rPr lang="en-US" sz="1229" spc="120" dirty="0">
                <a:solidFill>
                  <a:srgbClr val="231F20"/>
                </a:solidFill>
                <a:latin typeface="Open Sauce Bold"/>
              </a:rPr>
              <a:t> Absence'</a:t>
            </a:r>
            <a:r>
              <a:rPr lang="en-US" sz="1229" spc="120" dirty="0">
                <a:solidFill>
                  <a:srgbClr val="231F20"/>
                </a:solidFill>
                <a:latin typeface="Open Sauce"/>
              </a:rPr>
              <a:t>. </a:t>
            </a:r>
          </a:p>
          <a:p>
            <a:pPr algn="ctr">
              <a:lnSpc>
                <a:spcPts val="1697"/>
              </a:lnSpc>
            </a:pPr>
            <a:endParaRPr lang="en-US" sz="1229" spc="120" dirty="0">
              <a:solidFill>
                <a:srgbClr val="231F20"/>
              </a:solidFill>
              <a:latin typeface="Open Sauc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6B89-A2CF-8FF2-66A5-E26492D1F349}"/>
              </a:ext>
            </a:extLst>
          </p:cNvPr>
          <p:cNvSpPr txBox="1"/>
          <p:nvPr/>
        </p:nvSpPr>
        <p:spPr>
          <a:xfrm>
            <a:off x="491524" y="584200"/>
            <a:ext cx="4791676" cy="707886"/>
          </a:xfrm>
          <a:prstGeom prst="rect">
            <a:avLst/>
          </a:prstGeom>
          <a:solidFill>
            <a:srgbClr val="226E1C"/>
          </a:solidFill>
        </p:spPr>
        <p:txBody>
          <a:bodyPr wrap="square" rtlCol="0">
            <a:spAutoFit/>
          </a:bodyPr>
          <a:lstStyle/>
          <a:p>
            <a:r>
              <a:rPr lang="en-GB" sz="4000" dirty="0">
                <a:solidFill>
                  <a:schemeClr val="bg1"/>
                </a:solidFill>
              </a:rPr>
              <a:t>Parent App </a:t>
            </a:r>
          </a:p>
        </p:txBody>
      </p:sp>
      <p:sp>
        <p:nvSpPr>
          <p:cNvPr id="4" name="TextBox 3">
            <a:extLst>
              <a:ext uri="{FF2B5EF4-FFF2-40B4-BE49-F238E27FC236}">
                <a16:creationId xmlns:a16="http://schemas.microsoft.com/office/drawing/2014/main" id="{E6F2BB5F-164E-1E2E-FF5F-EB962427527F}"/>
              </a:ext>
            </a:extLst>
          </p:cNvPr>
          <p:cNvSpPr txBox="1"/>
          <p:nvPr/>
        </p:nvSpPr>
        <p:spPr>
          <a:xfrm>
            <a:off x="491524" y="1447801"/>
            <a:ext cx="5006976" cy="5119350"/>
          </a:xfrm>
          <a:prstGeom prst="rect">
            <a:avLst/>
          </a:prstGeom>
          <a:noFill/>
        </p:spPr>
        <p:txBody>
          <a:bodyPr wrap="square" rtlCol="0">
            <a:spAutoFit/>
          </a:bodyPr>
          <a:lstStyle/>
          <a:p>
            <a:pPr fontAlgn="base">
              <a:spcBef>
                <a:spcPts val="800"/>
              </a:spcBef>
              <a:buSzPts val="1000"/>
              <a:tabLst>
                <a:tab pos="304815" algn="l"/>
              </a:tabLst>
            </a:pPr>
            <a:r>
              <a:rPr lang="en-GB" sz="1600" dirty="0">
                <a:solidFill>
                  <a:srgbClr val="000000"/>
                </a:solidFill>
                <a:ea typeface="Times New Roman" panose="02020603050405020304" pitchFamily="18" charset="0"/>
              </a:rPr>
              <a:t>The student’s merits and demerits will be communicated to you via </a:t>
            </a:r>
            <a:r>
              <a:rPr lang="en-GB" sz="1600" dirty="0" err="1">
                <a:solidFill>
                  <a:srgbClr val="000000"/>
                </a:solidFill>
                <a:ea typeface="Times New Roman" panose="02020603050405020304" pitchFamily="18" charset="0"/>
              </a:rPr>
              <a:t>ParentAPP</a:t>
            </a:r>
            <a:endParaRPr lang="en-GB" sz="1600" dirty="0">
              <a:solidFill>
                <a:srgbClr val="000000"/>
              </a:solidFill>
              <a:ea typeface="Times New Roman" panose="02020603050405020304" pitchFamily="18" charset="0"/>
            </a:endParaRPr>
          </a:p>
          <a:p>
            <a:pPr fontAlgn="base">
              <a:spcBef>
                <a:spcPts val="800"/>
              </a:spcBef>
              <a:buSzPts val="1000"/>
              <a:tabLst>
                <a:tab pos="304815" algn="l"/>
              </a:tabLst>
            </a:pPr>
            <a:endParaRPr lang="en-GB" sz="1600" dirty="0">
              <a:solidFill>
                <a:srgbClr val="000000"/>
              </a:solidFill>
              <a:ea typeface="Calibri" panose="020F0502020204030204" pitchFamily="34" charset="0"/>
            </a:endParaRPr>
          </a:p>
          <a:p>
            <a:pPr fontAlgn="base">
              <a:buSzPts val="1000"/>
              <a:tabLst>
                <a:tab pos="304815" algn="l"/>
              </a:tabLst>
            </a:pPr>
            <a:r>
              <a:rPr lang="en-GB" sz="1600" dirty="0">
                <a:solidFill>
                  <a:srgbClr val="000000"/>
                </a:solidFill>
                <a:ea typeface="Times New Roman" panose="02020603050405020304" pitchFamily="18" charset="0"/>
              </a:rPr>
              <a:t>This is an opportunity for you to have a conversation at home that may focus on organisation, behaviour or progress</a:t>
            </a:r>
          </a:p>
          <a:p>
            <a:pPr fontAlgn="base">
              <a:buSzPts val="1000"/>
              <a:tabLst>
                <a:tab pos="304815" algn="l"/>
              </a:tabLst>
            </a:pPr>
            <a:endParaRPr lang="en-GB" sz="1600" dirty="0">
              <a:solidFill>
                <a:srgbClr val="000000"/>
              </a:solidFill>
              <a:ea typeface="Calibri" panose="020F0502020204030204" pitchFamily="34" charset="0"/>
            </a:endParaRPr>
          </a:p>
          <a:p>
            <a:pPr fontAlgn="base">
              <a:buSzPts val="1000"/>
              <a:tabLst>
                <a:tab pos="304815" algn="l"/>
              </a:tabLst>
            </a:pPr>
            <a:r>
              <a:rPr lang="en-GB" sz="1600" dirty="0">
                <a:solidFill>
                  <a:srgbClr val="000000"/>
                </a:solidFill>
                <a:ea typeface="Times New Roman" panose="02020603050405020304" pitchFamily="18" charset="0"/>
              </a:rPr>
              <a:t>You will also receive a brief summary of what the merit/demerit was given for. </a:t>
            </a:r>
          </a:p>
          <a:p>
            <a:pPr fontAlgn="base">
              <a:buSzPts val="1000"/>
              <a:tabLst>
                <a:tab pos="304815" algn="l"/>
              </a:tabLst>
            </a:pPr>
            <a:endParaRPr lang="en-GB" sz="1600" dirty="0">
              <a:solidFill>
                <a:srgbClr val="000000"/>
              </a:solidFill>
              <a:ea typeface="Times New Roman" panose="02020603050405020304" pitchFamily="18" charset="0"/>
            </a:endParaRPr>
          </a:p>
          <a:p>
            <a:pPr fontAlgn="base">
              <a:buSzPts val="1000"/>
              <a:tabLst>
                <a:tab pos="304815" algn="l"/>
              </a:tabLst>
            </a:pPr>
            <a:r>
              <a:rPr lang="en-GB" sz="1600" dirty="0">
                <a:solidFill>
                  <a:srgbClr val="000000"/>
                </a:solidFill>
                <a:ea typeface="Times New Roman" panose="02020603050405020304" pitchFamily="18" charset="0"/>
              </a:rPr>
              <a:t>Please be aware that the form tutors and myself will be monitoring students’ progress and we will contact you if necessary. You do not need to contact the form tutor or class teacher about merits/ demerits.</a:t>
            </a:r>
          </a:p>
          <a:p>
            <a:pPr fontAlgn="base">
              <a:buSzPts val="1000"/>
              <a:tabLst>
                <a:tab pos="304815" algn="l"/>
              </a:tabLst>
            </a:pPr>
            <a:endParaRPr lang="en-GB" sz="1600" dirty="0">
              <a:solidFill>
                <a:srgbClr val="000000"/>
              </a:solidFill>
              <a:ea typeface="Times New Roman" panose="02020603050405020304" pitchFamily="18" charset="0"/>
            </a:endParaRPr>
          </a:p>
          <a:p>
            <a:pPr fontAlgn="base">
              <a:buSzPts val="1000"/>
              <a:tabLst>
                <a:tab pos="304815" algn="l"/>
              </a:tabLst>
            </a:pPr>
            <a:r>
              <a:rPr lang="en-GB" sz="1600" dirty="0">
                <a:solidFill>
                  <a:srgbClr val="000000"/>
                </a:solidFill>
                <a:ea typeface="Times New Roman" panose="02020603050405020304" pitchFamily="18" charset="0"/>
              </a:rPr>
              <a:t>If you do have any concerns or pastoral issues you would like to discuss, please email me or the form tutor. </a:t>
            </a:r>
          </a:p>
          <a:p>
            <a:pPr fontAlgn="base">
              <a:buSzPts val="1000"/>
              <a:tabLst>
                <a:tab pos="304815" algn="l"/>
              </a:tabLst>
            </a:pPr>
            <a:endParaRPr lang="en-GB" sz="1600" dirty="0">
              <a:solidFill>
                <a:srgbClr val="000000"/>
              </a:solidFill>
              <a:ea typeface="Calibri" panose="020F0502020204030204" pitchFamily="34" charset="0"/>
            </a:endParaRPr>
          </a:p>
        </p:txBody>
      </p:sp>
      <p:pic>
        <p:nvPicPr>
          <p:cNvPr id="1026" name="Picture 2" descr="SIMS Parent App | The Elton High School">
            <a:extLst>
              <a:ext uri="{FF2B5EF4-FFF2-40B4-BE49-F238E27FC236}">
                <a16:creationId xmlns:a16="http://schemas.microsoft.com/office/drawing/2014/main" id="{67AC31BB-7800-5918-6163-403CDB45E2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196"/>
          <a:stretch/>
        </p:blipFill>
        <p:spPr bwMode="auto">
          <a:xfrm>
            <a:off x="6248400" y="1498600"/>
            <a:ext cx="5337175"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54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352001" y="0"/>
            <a:ext cx="12698881" cy="2057400"/>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lnTo>
                    <a:pt x="0" y="0"/>
                  </a:lnTo>
                </a:path>
              </a:pathLst>
            </a:custGeom>
            <a:solidFill>
              <a:srgbClr val="1C5739"/>
            </a:solidFill>
          </p:spPr>
          <p:txBody>
            <a:bodyPr/>
            <a:lstStyle/>
            <a:p>
              <a:endParaRPr lang="en-US"/>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6" name="Group 6"/>
          <p:cNvGrpSpPr/>
          <p:nvPr/>
        </p:nvGrpSpPr>
        <p:grpSpPr>
          <a:xfrm>
            <a:off x="1286416" y="2295064"/>
            <a:ext cx="2982493" cy="424499"/>
            <a:chOff x="0" y="0"/>
            <a:chExt cx="1178269" cy="167703"/>
          </a:xfrm>
        </p:grpSpPr>
        <p:sp>
          <p:nvSpPr>
            <p:cNvPr id="7" name="Freeform 7"/>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lnTo>
                    <a:pt x="0" y="0"/>
                  </a:lnTo>
                </a:path>
              </a:pathLst>
            </a:custGeom>
            <a:solidFill>
              <a:srgbClr val="1C5739"/>
            </a:solidFill>
          </p:spPr>
          <p:txBody>
            <a:bodyPr/>
            <a:lstStyle/>
            <a:p>
              <a:pPr algn="ctr"/>
              <a:r>
                <a:rPr lang="en-GB" sz="2400" dirty="0">
                  <a:solidFill>
                    <a:schemeClr val="bg1"/>
                  </a:solidFill>
                </a:rPr>
                <a:t>Academic Success  </a:t>
              </a:r>
            </a:p>
          </p:txBody>
        </p:sp>
        <p:sp>
          <p:nvSpPr>
            <p:cNvPr id="8" name="TextBox 8"/>
            <p:cNvSpPr txBox="1"/>
            <p:nvPr/>
          </p:nvSpPr>
          <p:spPr>
            <a:xfrm>
              <a:off x="0" y="-47625"/>
              <a:ext cx="812800" cy="860425"/>
            </a:xfrm>
            <a:prstGeom prst="rect">
              <a:avLst/>
            </a:prstGeom>
          </p:spPr>
          <p:txBody>
            <a:bodyPr lIns="33867" tIns="33867" rIns="33867" bIns="33867" rtlCol="0" anchor="ctr"/>
            <a:lstStyle/>
            <a:p>
              <a:pPr algn="ctr">
                <a:lnSpc>
                  <a:spcPts val="2283"/>
                </a:lnSpc>
                <a:spcBef>
                  <a:spcPct val="0"/>
                </a:spcBef>
              </a:pPr>
              <a:r>
                <a:rPr lang="en-US" sz="1654" spc="16">
                  <a:solidFill>
                    <a:srgbClr val="FFFFFF"/>
                  </a:solidFill>
                  <a:latin typeface="Open Sauce Italics"/>
                </a:rPr>
                <a:t>Academic Success</a:t>
              </a:r>
            </a:p>
          </p:txBody>
        </p:sp>
      </p:grpSp>
      <p:grpSp>
        <p:nvGrpSpPr>
          <p:cNvPr id="9" name="Group 9"/>
          <p:cNvGrpSpPr/>
          <p:nvPr/>
        </p:nvGrpSpPr>
        <p:grpSpPr>
          <a:xfrm>
            <a:off x="1286416" y="5246751"/>
            <a:ext cx="2828385" cy="1513771"/>
            <a:chOff x="0" y="0"/>
            <a:chExt cx="1117387" cy="598033"/>
          </a:xfrm>
        </p:grpSpPr>
        <p:sp>
          <p:nvSpPr>
            <p:cNvPr id="10" name="Freeform 10"/>
            <p:cNvSpPr/>
            <p:nvPr/>
          </p:nvSpPr>
          <p:spPr>
            <a:xfrm>
              <a:off x="0" y="0"/>
              <a:ext cx="1117387" cy="598033"/>
            </a:xfrm>
            <a:custGeom>
              <a:avLst/>
              <a:gdLst/>
              <a:ahLst/>
              <a:cxnLst/>
              <a:rect l="l" t="t" r="r" b="b"/>
              <a:pathLst>
                <a:path w="1178269" h="388187">
                  <a:moveTo>
                    <a:pt x="0" y="0"/>
                  </a:moveTo>
                  <a:lnTo>
                    <a:pt x="1178269" y="0"/>
                  </a:lnTo>
                  <a:lnTo>
                    <a:pt x="1178269" y="388187"/>
                  </a:lnTo>
                  <a:lnTo>
                    <a:pt x="0" y="388187"/>
                  </a:lnTo>
                  <a:lnTo>
                    <a:pt x="0" y="0"/>
                  </a:lnTo>
                </a:path>
              </a:pathLst>
            </a:custGeom>
            <a:solidFill>
              <a:srgbClr val="397D5A"/>
            </a:solidFill>
          </p:spPr>
          <p:txBody>
            <a:bodyPr/>
            <a:lstStyle/>
            <a:p>
              <a:endParaRPr lang="en-US"/>
            </a:p>
          </p:txBody>
        </p:sp>
        <p:sp>
          <p:nvSpPr>
            <p:cNvPr id="11" name="TextBox 11"/>
            <p:cNvSpPr txBox="1"/>
            <p:nvPr/>
          </p:nvSpPr>
          <p:spPr>
            <a:xfrm>
              <a:off x="88714" y="72635"/>
              <a:ext cx="856488" cy="435527"/>
            </a:xfrm>
            <a:prstGeom prst="rect">
              <a:avLst/>
            </a:prstGeom>
          </p:spPr>
          <p:txBody>
            <a:bodyPr lIns="76200" tIns="76200" rIns="76200" bIns="76200" rtlCol="0" anchor="ctr"/>
            <a:lstStyle/>
            <a:p>
              <a:pPr algn="ctr">
                <a:lnSpc>
                  <a:spcPts val="1380"/>
                </a:lnSpc>
                <a:spcBef>
                  <a:spcPct val="0"/>
                </a:spcBef>
              </a:pPr>
              <a:r>
                <a:rPr lang="en-US" sz="1000" spc="10" dirty="0">
                  <a:solidFill>
                    <a:srgbClr val="FFFFFF"/>
                  </a:solidFill>
                  <a:latin typeface="Open Sauce Italics"/>
                </a:rPr>
                <a:t>As Year 9 begins, we hope the students will continue to build upon their excellent academic outcomes. Key to this success will be the completion of homework, participation in class and a well structured revision routine. </a:t>
              </a:r>
            </a:p>
          </p:txBody>
        </p:sp>
      </p:grpSp>
      <p:grpSp>
        <p:nvGrpSpPr>
          <p:cNvPr id="12" name="Group 12"/>
          <p:cNvGrpSpPr/>
          <p:nvPr/>
        </p:nvGrpSpPr>
        <p:grpSpPr>
          <a:xfrm>
            <a:off x="4604050" y="2295064"/>
            <a:ext cx="2982493" cy="424499"/>
            <a:chOff x="0" y="0"/>
            <a:chExt cx="1178269" cy="167703"/>
          </a:xfrm>
        </p:grpSpPr>
        <p:sp>
          <p:nvSpPr>
            <p:cNvPr id="13" name="Freeform 13"/>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lnTo>
                    <a:pt x="0" y="0"/>
                  </a:lnTo>
                </a:path>
              </a:pathLst>
            </a:custGeom>
            <a:solidFill>
              <a:srgbClr val="1C5739"/>
            </a:solidFill>
          </p:spPr>
          <p:txBody>
            <a:bodyPr/>
            <a:lstStyle/>
            <a:p>
              <a:pPr algn="ctr"/>
              <a:r>
                <a:rPr lang="en-GB" sz="2400" dirty="0">
                  <a:solidFill>
                    <a:schemeClr val="bg1"/>
                  </a:solidFill>
                </a:rPr>
                <a:t>Excellent Behaviour</a:t>
              </a:r>
            </a:p>
          </p:txBody>
        </p:sp>
        <p:sp>
          <p:nvSpPr>
            <p:cNvPr id="14" name="TextBox 14"/>
            <p:cNvSpPr txBox="1"/>
            <p:nvPr/>
          </p:nvSpPr>
          <p:spPr>
            <a:xfrm>
              <a:off x="0" y="-47625"/>
              <a:ext cx="812800" cy="860425"/>
            </a:xfrm>
            <a:prstGeom prst="rect">
              <a:avLst/>
            </a:prstGeom>
          </p:spPr>
          <p:txBody>
            <a:bodyPr lIns="33867" tIns="33867" rIns="33867" bIns="33867" rtlCol="0" anchor="ctr"/>
            <a:lstStyle/>
            <a:p>
              <a:pPr algn="ctr">
                <a:lnSpc>
                  <a:spcPts val="2283"/>
                </a:lnSpc>
                <a:spcBef>
                  <a:spcPct val="0"/>
                </a:spcBef>
              </a:pPr>
              <a:r>
                <a:rPr lang="en-US" sz="1654" spc="16">
                  <a:solidFill>
                    <a:srgbClr val="FFFFFF"/>
                  </a:solidFill>
                  <a:latin typeface="Open Sauce Italics"/>
                </a:rPr>
                <a:t>Excellent Behaviour</a:t>
              </a:r>
            </a:p>
          </p:txBody>
        </p:sp>
      </p:grpSp>
      <p:grpSp>
        <p:nvGrpSpPr>
          <p:cNvPr id="15" name="Group 15"/>
          <p:cNvGrpSpPr/>
          <p:nvPr/>
        </p:nvGrpSpPr>
        <p:grpSpPr>
          <a:xfrm>
            <a:off x="4653697" y="4936918"/>
            <a:ext cx="2883199" cy="1961518"/>
            <a:chOff x="20289" y="-79772"/>
            <a:chExt cx="1178269" cy="472575"/>
          </a:xfrm>
        </p:grpSpPr>
        <p:sp>
          <p:nvSpPr>
            <p:cNvPr id="16" name="Freeform 16"/>
            <p:cNvSpPr/>
            <p:nvPr/>
          </p:nvSpPr>
          <p:spPr>
            <a:xfrm>
              <a:off x="20289" y="-22124"/>
              <a:ext cx="1178269" cy="388187"/>
            </a:xfrm>
            <a:custGeom>
              <a:avLst/>
              <a:gdLst/>
              <a:ahLst/>
              <a:cxnLst/>
              <a:rect l="l" t="t" r="r" b="b"/>
              <a:pathLst>
                <a:path w="1178269" h="388187">
                  <a:moveTo>
                    <a:pt x="0" y="0"/>
                  </a:moveTo>
                  <a:lnTo>
                    <a:pt x="1178269" y="0"/>
                  </a:lnTo>
                  <a:lnTo>
                    <a:pt x="1178269" y="388187"/>
                  </a:lnTo>
                  <a:lnTo>
                    <a:pt x="0" y="388187"/>
                  </a:lnTo>
                  <a:lnTo>
                    <a:pt x="0" y="0"/>
                  </a:lnTo>
                </a:path>
              </a:pathLst>
            </a:custGeom>
            <a:solidFill>
              <a:srgbClr val="397D5A"/>
            </a:solidFill>
          </p:spPr>
          <p:txBody>
            <a:bodyPr/>
            <a:lstStyle/>
            <a:p>
              <a:endParaRPr lang="en-GB" sz="1200" dirty="0"/>
            </a:p>
          </p:txBody>
        </p:sp>
        <p:sp>
          <p:nvSpPr>
            <p:cNvPr id="17" name="TextBox 17"/>
            <p:cNvSpPr txBox="1"/>
            <p:nvPr/>
          </p:nvSpPr>
          <p:spPr>
            <a:xfrm>
              <a:off x="56295" y="-79772"/>
              <a:ext cx="962636" cy="472575"/>
            </a:xfrm>
            <a:prstGeom prst="rect">
              <a:avLst/>
            </a:prstGeom>
          </p:spPr>
          <p:txBody>
            <a:bodyPr lIns="76200" tIns="76200" rIns="76200" bIns="76200" rtlCol="0" anchor="ctr"/>
            <a:lstStyle/>
            <a:p>
              <a:pPr algn="ctr">
                <a:lnSpc>
                  <a:spcPts val="1380"/>
                </a:lnSpc>
                <a:spcBef>
                  <a:spcPct val="0"/>
                </a:spcBef>
              </a:pPr>
              <a:r>
                <a:rPr lang="en-US" sz="1000" spc="10" dirty="0">
                  <a:solidFill>
                    <a:srgbClr val="FFFFFF"/>
                  </a:solidFill>
                  <a:latin typeface="Open Sauce Italics"/>
                </a:rPr>
                <a:t>Last year, the students lead by example and they were rewarded with the end of year Cinema trip. We hope this year our young </a:t>
              </a:r>
              <a:r>
                <a:rPr lang="en-US" sz="1000" spc="10" dirty="0" err="1">
                  <a:solidFill>
                    <a:srgbClr val="FFFFFF"/>
                  </a:solidFill>
                  <a:latin typeface="Open Sauce Italics"/>
                </a:rPr>
                <a:t>Malachians</a:t>
              </a:r>
              <a:r>
                <a:rPr lang="en-US" sz="1000" spc="10" dirty="0">
                  <a:solidFill>
                    <a:srgbClr val="FFFFFF"/>
                  </a:solidFill>
                  <a:latin typeface="Open Sauce Italics"/>
                </a:rPr>
                <a:t> continue to demonstrate the high standards and excellent </a:t>
              </a:r>
              <a:r>
                <a:rPr lang="en-US" sz="1000" spc="10" dirty="0" err="1">
                  <a:solidFill>
                    <a:srgbClr val="FFFFFF"/>
                  </a:solidFill>
                  <a:latin typeface="Open Sauce Italics"/>
                </a:rPr>
                <a:t>behaviour</a:t>
              </a:r>
              <a:r>
                <a:rPr lang="en-US" sz="1000" spc="10" dirty="0">
                  <a:solidFill>
                    <a:srgbClr val="FFFFFF"/>
                  </a:solidFill>
                  <a:latin typeface="Open Sauce Italics"/>
                </a:rPr>
                <a:t> they have shown us throughout Year 8.  </a:t>
              </a:r>
            </a:p>
          </p:txBody>
        </p:sp>
      </p:grpSp>
      <p:grpSp>
        <p:nvGrpSpPr>
          <p:cNvPr id="18" name="Group 18"/>
          <p:cNvGrpSpPr/>
          <p:nvPr/>
        </p:nvGrpSpPr>
        <p:grpSpPr>
          <a:xfrm>
            <a:off x="7923092" y="2295064"/>
            <a:ext cx="2982493" cy="640580"/>
            <a:chOff x="0" y="0"/>
            <a:chExt cx="1178269" cy="253069"/>
          </a:xfrm>
        </p:grpSpPr>
        <p:sp>
          <p:nvSpPr>
            <p:cNvPr id="19" name="Freeform 19"/>
            <p:cNvSpPr/>
            <p:nvPr/>
          </p:nvSpPr>
          <p:spPr>
            <a:xfrm>
              <a:off x="0" y="0"/>
              <a:ext cx="1178269" cy="253069"/>
            </a:xfrm>
            <a:custGeom>
              <a:avLst/>
              <a:gdLst/>
              <a:ahLst/>
              <a:cxnLst/>
              <a:rect l="l" t="t" r="r" b="b"/>
              <a:pathLst>
                <a:path w="1178269" h="253069">
                  <a:moveTo>
                    <a:pt x="0" y="0"/>
                  </a:moveTo>
                  <a:lnTo>
                    <a:pt x="1178269" y="0"/>
                  </a:lnTo>
                  <a:lnTo>
                    <a:pt x="1178269" y="253069"/>
                  </a:lnTo>
                  <a:lnTo>
                    <a:pt x="0" y="253069"/>
                  </a:lnTo>
                  <a:lnTo>
                    <a:pt x="0" y="0"/>
                  </a:lnTo>
                </a:path>
              </a:pathLst>
            </a:custGeom>
            <a:solidFill>
              <a:srgbClr val="1C5739"/>
            </a:solidFill>
          </p:spPr>
          <p:txBody>
            <a:bodyPr/>
            <a:lstStyle/>
            <a:p>
              <a:pPr algn="ctr"/>
              <a:r>
                <a:rPr lang="en-GB" sz="1867" dirty="0">
                  <a:solidFill>
                    <a:schemeClr val="bg1"/>
                  </a:solidFill>
                </a:rPr>
                <a:t>Extra Curricular Involvement and Achievement </a:t>
              </a:r>
            </a:p>
          </p:txBody>
        </p:sp>
        <p:sp>
          <p:nvSpPr>
            <p:cNvPr id="20" name="TextBox 20"/>
            <p:cNvSpPr txBox="1"/>
            <p:nvPr/>
          </p:nvSpPr>
          <p:spPr>
            <a:xfrm>
              <a:off x="0" y="-47625"/>
              <a:ext cx="812800" cy="860425"/>
            </a:xfrm>
            <a:prstGeom prst="rect">
              <a:avLst/>
            </a:prstGeom>
          </p:spPr>
          <p:txBody>
            <a:bodyPr lIns="33867" tIns="33867" rIns="33867" bIns="33867" rtlCol="0" anchor="ctr"/>
            <a:lstStyle/>
            <a:p>
              <a:pPr algn="ctr">
                <a:lnSpc>
                  <a:spcPts val="2283"/>
                </a:lnSpc>
                <a:spcBef>
                  <a:spcPct val="0"/>
                </a:spcBef>
              </a:pPr>
              <a:r>
                <a:rPr lang="en-US" sz="1654" spc="16">
                  <a:solidFill>
                    <a:srgbClr val="FFFFFF"/>
                  </a:solidFill>
                  <a:latin typeface="Open Sauce Italics"/>
                </a:rPr>
                <a:t>Extra-Curricular Achievement</a:t>
              </a:r>
            </a:p>
          </p:txBody>
        </p:sp>
      </p:grpSp>
      <p:grpSp>
        <p:nvGrpSpPr>
          <p:cNvPr id="21" name="Group 21"/>
          <p:cNvGrpSpPr/>
          <p:nvPr/>
        </p:nvGrpSpPr>
        <p:grpSpPr>
          <a:xfrm>
            <a:off x="7996098" y="5169168"/>
            <a:ext cx="2982493" cy="1611249"/>
            <a:chOff x="28842" y="-39056"/>
            <a:chExt cx="1178269" cy="636543"/>
          </a:xfrm>
        </p:grpSpPr>
        <p:sp>
          <p:nvSpPr>
            <p:cNvPr id="22" name="Freeform 22"/>
            <p:cNvSpPr/>
            <p:nvPr/>
          </p:nvSpPr>
          <p:spPr>
            <a:xfrm>
              <a:off x="28842" y="-39056"/>
              <a:ext cx="1178269" cy="636543"/>
            </a:xfrm>
            <a:custGeom>
              <a:avLst/>
              <a:gdLst/>
              <a:ahLst/>
              <a:cxnLst/>
              <a:rect l="l" t="t" r="r" b="b"/>
              <a:pathLst>
                <a:path w="1178269" h="523654">
                  <a:moveTo>
                    <a:pt x="0" y="0"/>
                  </a:moveTo>
                  <a:lnTo>
                    <a:pt x="1178269" y="0"/>
                  </a:lnTo>
                  <a:lnTo>
                    <a:pt x="1178269" y="523654"/>
                  </a:lnTo>
                  <a:lnTo>
                    <a:pt x="0" y="523654"/>
                  </a:lnTo>
                  <a:lnTo>
                    <a:pt x="0" y="0"/>
                  </a:lnTo>
                </a:path>
              </a:pathLst>
            </a:custGeom>
            <a:solidFill>
              <a:srgbClr val="397D5A"/>
            </a:solidFill>
          </p:spPr>
          <p:txBody>
            <a:bodyPr/>
            <a:lstStyle/>
            <a:p>
              <a:endParaRPr lang="en-US"/>
            </a:p>
          </p:txBody>
        </p:sp>
        <p:sp>
          <p:nvSpPr>
            <p:cNvPr id="23" name="TextBox 23"/>
            <p:cNvSpPr txBox="1"/>
            <p:nvPr/>
          </p:nvSpPr>
          <p:spPr>
            <a:xfrm>
              <a:off x="90368" y="6167"/>
              <a:ext cx="997533" cy="546097"/>
            </a:xfrm>
            <a:prstGeom prst="rect">
              <a:avLst/>
            </a:prstGeom>
          </p:spPr>
          <p:txBody>
            <a:bodyPr lIns="76200" tIns="76200" rIns="76200" bIns="76200" rtlCol="0" anchor="ctr"/>
            <a:lstStyle/>
            <a:p>
              <a:pPr algn="ctr">
                <a:lnSpc>
                  <a:spcPts val="1380"/>
                </a:lnSpc>
                <a:spcBef>
                  <a:spcPct val="0"/>
                </a:spcBef>
              </a:pPr>
              <a:r>
                <a:rPr lang="en-US" sz="1000" spc="10" dirty="0">
                  <a:solidFill>
                    <a:srgbClr val="FFFFFF"/>
                  </a:solidFill>
                  <a:latin typeface="Open Sauce Italics"/>
                </a:rPr>
                <a:t>This group of young men have enjoyed success outside the classroom at various levels, in sporting, music, drama achievements and we hope this year is no different. We hope as many students as possible get involved in the extra curricular life of the College. </a:t>
              </a:r>
            </a:p>
          </p:txBody>
        </p:sp>
      </p:grpSp>
      <p:sp>
        <p:nvSpPr>
          <p:cNvPr id="24" name="Freeform 24"/>
          <p:cNvSpPr/>
          <p:nvPr/>
        </p:nvSpPr>
        <p:spPr>
          <a:xfrm>
            <a:off x="10272321" y="-1435435"/>
            <a:ext cx="2744237" cy="274423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1734919" y="0"/>
            <a:ext cx="2170725" cy="217072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691074" y="2740840"/>
            <a:ext cx="2173175" cy="2505911"/>
          </a:xfrm>
          <a:custGeom>
            <a:avLst/>
            <a:gdLst/>
            <a:ahLst/>
            <a:cxnLst/>
            <a:rect l="l" t="t" r="r" b="b"/>
            <a:pathLst>
              <a:path w="3259763" h="3758866">
                <a:moveTo>
                  <a:pt x="0" y="0"/>
                </a:moveTo>
                <a:lnTo>
                  <a:pt x="3259764" y="0"/>
                </a:lnTo>
                <a:lnTo>
                  <a:pt x="3259764" y="3758866"/>
                </a:lnTo>
                <a:lnTo>
                  <a:pt x="0" y="3758866"/>
                </a:lnTo>
                <a:lnTo>
                  <a:pt x="0" y="0"/>
                </a:lnTo>
                <a:close/>
              </a:path>
            </a:pathLst>
          </a:custGeom>
          <a:blipFill>
            <a:blip r:embed="rId5"/>
            <a:stretch>
              <a:fillRect/>
            </a:stretch>
          </a:blipFill>
        </p:spPr>
        <p:txBody>
          <a:bodyPr/>
          <a:lstStyle/>
          <a:p>
            <a:endParaRPr lang="en-US"/>
          </a:p>
        </p:txBody>
      </p:sp>
      <p:sp>
        <p:nvSpPr>
          <p:cNvPr id="27" name="Freeform 27"/>
          <p:cNvSpPr/>
          <p:nvPr/>
        </p:nvSpPr>
        <p:spPr>
          <a:xfrm>
            <a:off x="4896682" y="2740840"/>
            <a:ext cx="2397229" cy="2262321"/>
          </a:xfrm>
          <a:custGeom>
            <a:avLst/>
            <a:gdLst/>
            <a:ahLst/>
            <a:cxnLst/>
            <a:rect l="l" t="t" r="r" b="b"/>
            <a:pathLst>
              <a:path w="3595844" h="3393481">
                <a:moveTo>
                  <a:pt x="0" y="0"/>
                </a:moveTo>
                <a:lnTo>
                  <a:pt x="3595844" y="0"/>
                </a:lnTo>
                <a:lnTo>
                  <a:pt x="3595844" y="3393481"/>
                </a:lnTo>
                <a:lnTo>
                  <a:pt x="0" y="3393481"/>
                </a:lnTo>
                <a:lnTo>
                  <a:pt x="0" y="0"/>
                </a:lnTo>
                <a:close/>
              </a:path>
            </a:pathLst>
          </a:custGeom>
          <a:blipFill>
            <a:blip r:embed="rId6"/>
            <a:stretch>
              <a:fillRect/>
            </a:stretch>
          </a:blipFill>
        </p:spPr>
        <p:txBody>
          <a:bodyPr/>
          <a:lstStyle/>
          <a:p>
            <a:endParaRPr lang="en-US"/>
          </a:p>
        </p:txBody>
      </p:sp>
      <p:sp>
        <p:nvSpPr>
          <p:cNvPr id="28" name="Freeform 28"/>
          <p:cNvSpPr/>
          <p:nvPr/>
        </p:nvSpPr>
        <p:spPr>
          <a:xfrm>
            <a:off x="8380580" y="2960037"/>
            <a:ext cx="2067517" cy="2067517"/>
          </a:xfrm>
          <a:custGeom>
            <a:avLst/>
            <a:gdLst/>
            <a:ahLst/>
            <a:cxnLst/>
            <a:rect l="l" t="t" r="r" b="b"/>
            <a:pathLst>
              <a:path w="3101275" h="3101275">
                <a:moveTo>
                  <a:pt x="0" y="0"/>
                </a:moveTo>
                <a:lnTo>
                  <a:pt x="3101276" y="0"/>
                </a:lnTo>
                <a:lnTo>
                  <a:pt x="3101276" y="3101276"/>
                </a:lnTo>
                <a:lnTo>
                  <a:pt x="0" y="3101276"/>
                </a:lnTo>
                <a:lnTo>
                  <a:pt x="0" y="0"/>
                </a:lnTo>
                <a:close/>
              </a:path>
            </a:pathLst>
          </a:custGeom>
          <a:blipFill>
            <a:blip r:embed="rId7"/>
            <a:stretch>
              <a:fillRect/>
            </a:stretch>
          </a:blipFill>
        </p:spPr>
        <p:txBody>
          <a:bodyPr/>
          <a:lstStyle/>
          <a:p>
            <a:endParaRPr lang="en-US"/>
          </a:p>
        </p:txBody>
      </p:sp>
      <p:sp>
        <p:nvSpPr>
          <p:cNvPr id="29" name="TextBox 29"/>
          <p:cNvSpPr txBox="1"/>
          <p:nvPr/>
        </p:nvSpPr>
        <p:spPr>
          <a:xfrm>
            <a:off x="1494547" y="745324"/>
            <a:ext cx="8108535" cy="880177"/>
          </a:xfrm>
          <a:prstGeom prst="rect">
            <a:avLst/>
          </a:prstGeom>
        </p:spPr>
        <p:txBody>
          <a:bodyPr lIns="0" tIns="0" rIns="0" bIns="0" rtlCol="0" anchor="t">
            <a:spAutoFit/>
          </a:bodyPr>
          <a:lstStyle/>
          <a:p>
            <a:pPr algn="ctr">
              <a:lnSpc>
                <a:spcPts val="7258"/>
              </a:lnSpc>
            </a:pPr>
            <a:r>
              <a:rPr lang="en-US" sz="5259" spc="515">
                <a:solidFill>
                  <a:srgbClr val="FFFFFF"/>
                </a:solidFill>
                <a:latin typeface="Codec Pro ExtraBold"/>
              </a:rPr>
              <a:t>Building on Success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rot="826432">
            <a:off x="-12235403" y="-2378106"/>
            <a:ext cx="14017561" cy="8554614"/>
            <a:chOff x="0" y="0"/>
            <a:chExt cx="5537802" cy="3379601"/>
          </a:xfrm>
        </p:grpSpPr>
        <p:sp>
          <p:nvSpPr>
            <p:cNvPr id="4" name="Freeform 4"/>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lnTo>
                    <a:pt x="0" y="0"/>
                  </a:lnTo>
                </a:path>
              </a:pathLst>
            </a:custGeom>
            <a:solidFill>
              <a:srgbClr val="1C5739"/>
            </a:solidFill>
          </p:spPr>
          <p:txBody>
            <a:bodyPr/>
            <a:lstStyle/>
            <a:p>
              <a:endParaRPr lang="en-US"/>
            </a:p>
          </p:txBody>
        </p:sp>
        <p:sp>
          <p:nvSpPr>
            <p:cNvPr id="5" name="TextBox 5"/>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6" name="Group 6"/>
          <p:cNvGrpSpPr/>
          <p:nvPr/>
        </p:nvGrpSpPr>
        <p:grpSpPr>
          <a:xfrm rot="773821">
            <a:off x="6690683" y="2910377"/>
            <a:ext cx="209222" cy="5654899"/>
            <a:chOff x="0" y="0"/>
            <a:chExt cx="82656" cy="2234034"/>
          </a:xfrm>
        </p:grpSpPr>
        <p:sp>
          <p:nvSpPr>
            <p:cNvPr id="7" name="Freeform 7"/>
            <p:cNvSpPr/>
            <p:nvPr/>
          </p:nvSpPr>
          <p:spPr>
            <a:xfrm>
              <a:off x="0" y="0"/>
              <a:ext cx="82656" cy="2234034"/>
            </a:xfrm>
            <a:custGeom>
              <a:avLst/>
              <a:gdLst/>
              <a:ahLst/>
              <a:cxnLst/>
              <a:rect l="l" t="t" r="r" b="b"/>
              <a:pathLst>
                <a:path w="82656" h="2234034">
                  <a:moveTo>
                    <a:pt x="0" y="0"/>
                  </a:moveTo>
                  <a:lnTo>
                    <a:pt x="82656" y="0"/>
                  </a:lnTo>
                  <a:lnTo>
                    <a:pt x="82656" y="2234034"/>
                  </a:lnTo>
                  <a:lnTo>
                    <a:pt x="0" y="2234034"/>
                  </a:lnTo>
                  <a:lnTo>
                    <a:pt x="0" y="0"/>
                  </a:lnTo>
                </a:path>
              </a:pathLst>
            </a:custGeom>
            <a:solidFill>
              <a:srgbClr val="1C5739"/>
            </a:solidFill>
          </p:spPr>
          <p:txBody>
            <a:bodyPr/>
            <a:lstStyle/>
            <a:p>
              <a:endParaRPr lang="en-US"/>
            </a:p>
          </p:txBody>
        </p:sp>
        <p:sp>
          <p:nvSpPr>
            <p:cNvPr id="8" name="TextBox 8"/>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grpSp>
        <p:nvGrpSpPr>
          <p:cNvPr id="9" name="Group 9"/>
          <p:cNvGrpSpPr/>
          <p:nvPr/>
        </p:nvGrpSpPr>
        <p:grpSpPr>
          <a:xfrm rot="773821">
            <a:off x="2494382" y="-3222675"/>
            <a:ext cx="209222" cy="5654899"/>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lnTo>
                    <a:pt x="0" y="0"/>
                  </a:lnTo>
                </a:path>
              </a:pathLst>
            </a:custGeom>
            <a:solidFill>
              <a:srgbClr val="397D5A"/>
            </a:solidFill>
          </p:spPr>
          <p:txBody>
            <a:bodyPr/>
            <a:lstStyle/>
            <a:p>
              <a:endParaRPr lang="en-US"/>
            </a:p>
          </p:txBody>
        </p:sp>
        <p:sp>
          <p:nvSpPr>
            <p:cNvPr id="11" name="TextBox 11"/>
            <p:cNvSpPr txBox="1"/>
            <p:nvPr/>
          </p:nvSpPr>
          <p:spPr>
            <a:xfrm>
              <a:off x="0" y="-19050"/>
              <a:ext cx="812800" cy="831850"/>
            </a:xfrm>
            <a:prstGeom prst="rect">
              <a:avLst/>
            </a:prstGeom>
          </p:spPr>
          <p:txBody>
            <a:bodyPr lIns="33867" tIns="33867" rIns="33867" bIns="33867" rtlCol="0" anchor="ctr"/>
            <a:lstStyle/>
            <a:p>
              <a:pPr algn="ctr">
                <a:lnSpc>
                  <a:spcPts val="1906"/>
                </a:lnSpc>
              </a:pPr>
              <a:endParaRPr sz="1200"/>
            </a:p>
          </p:txBody>
        </p:sp>
      </p:grpSp>
      <p:sp>
        <p:nvSpPr>
          <p:cNvPr id="12" name="Freeform 12"/>
          <p:cNvSpPr/>
          <p:nvPr/>
        </p:nvSpPr>
        <p:spPr>
          <a:xfrm>
            <a:off x="7528351" y="1147768"/>
            <a:ext cx="4562464" cy="4562464"/>
          </a:xfrm>
          <a:custGeom>
            <a:avLst/>
            <a:gdLst/>
            <a:ahLst/>
            <a:cxnLst/>
            <a:rect l="l" t="t" r="r" b="b"/>
            <a:pathLst>
              <a:path w="6843696" h="6843696">
                <a:moveTo>
                  <a:pt x="0" y="0"/>
                </a:moveTo>
                <a:lnTo>
                  <a:pt x="6843695" y="0"/>
                </a:lnTo>
                <a:lnTo>
                  <a:pt x="6843695" y="6843696"/>
                </a:lnTo>
                <a:lnTo>
                  <a:pt x="0" y="684369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2598993" y="202214"/>
            <a:ext cx="4801983" cy="1120178"/>
          </a:xfrm>
          <a:prstGeom prst="rect">
            <a:avLst/>
          </a:prstGeom>
        </p:spPr>
        <p:txBody>
          <a:bodyPr lIns="0" tIns="0" rIns="0" bIns="0" rtlCol="0" anchor="t">
            <a:spAutoFit/>
          </a:bodyPr>
          <a:lstStyle/>
          <a:p>
            <a:pPr algn="ctr">
              <a:lnSpc>
                <a:spcPts val="4262"/>
              </a:lnSpc>
            </a:pPr>
            <a:r>
              <a:rPr lang="en-US" sz="4583" spc="495">
                <a:solidFill>
                  <a:srgbClr val="231F20"/>
                </a:solidFill>
                <a:latin typeface="Codec Pro ExtraBold"/>
              </a:rPr>
              <a:t>KEY INFORMATION</a:t>
            </a:r>
          </a:p>
        </p:txBody>
      </p:sp>
      <p:sp>
        <p:nvSpPr>
          <p:cNvPr id="14" name="TextBox 14"/>
          <p:cNvSpPr txBox="1"/>
          <p:nvPr/>
        </p:nvSpPr>
        <p:spPr>
          <a:xfrm>
            <a:off x="2181311" y="1867451"/>
            <a:ext cx="4379743" cy="4111510"/>
          </a:xfrm>
          <a:prstGeom prst="rect">
            <a:avLst/>
          </a:prstGeom>
        </p:spPr>
        <p:txBody>
          <a:bodyPr lIns="0" tIns="0" rIns="0" bIns="0" rtlCol="0" anchor="t">
            <a:spAutoFit/>
          </a:bodyPr>
          <a:lstStyle/>
          <a:p>
            <a:pPr>
              <a:lnSpc>
                <a:spcPts val="2312"/>
              </a:lnSpc>
            </a:pPr>
            <a:r>
              <a:rPr lang="en-US" sz="1651" dirty="0">
                <a:solidFill>
                  <a:srgbClr val="000000"/>
                </a:solidFill>
                <a:latin typeface="Montserrat Light Bold"/>
              </a:rPr>
              <a:t>School Resumes </a:t>
            </a:r>
            <a:r>
              <a:rPr lang="en-US" sz="1651" dirty="0">
                <a:latin typeface="Montserrat Light Bold"/>
              </a:rPr>
              <a:t>on Monday 4th September and is a full day. </a:t>
            </a:r>
          </a:p>
          <a:p>
            <a:pPr>
              <a:lnSpc>
                <a:spcPts val="2312"/>
              </a:lnSpc>
            </a:pPr>
            <a:endParaRPr lang="en-US" sz="1651" dirty="0">
              <a:solidFill>
                <a:srgbClr val="FF3131"/>
              </a:solidFill>
              <a:latin typeface="Montserrat Light Bold"/>
            </a:endParaRPr>
          </a:p>
          <a:p>
            <a:pPr>
              <a:lnSpc>
                <a:spcPts val="2312"/>
              </a:lnSpc>
            </a:pPr>
            <a:r>
              <a:rPr lang="en-US" sz="1651" dirty="0">
                <a:solidFill>
                  <a:srgbClr val="000000"/>
                </a:solidFill>
                <a:latin typeface="Montserrat Light Bold"/>
              </a:rPr>
              <a:t>Please ensure all students are prepared for school:</a:t>
            </a:r>
          </a:p>
          <a:p>
            <a:pPr>
              <a:lnSpc>
                <a:spcPts val="2312"/>
              </a:lnSpc>
            </a:pPr>
            <a:endParaRPr lang="en-US" sz="1651" dirty="0">
              <a:solidFill>
                <a:srgbClr val="000000"/>
              </a:solidFill>
              <a:latin typeface="Montserrat Light Bold"/>
            </a:endParaRPr>
          </a:p>
          <a:p>
            <a:pPr>
              <a:lnSpc>
                <a:spcPts val="2312"/>
              </a:lnSpc>
            </a:pPr>
            <a:r>
              <a:rPr lang="en-US" sz="1651" dirty="0">
                <a:solidFill>
                  <a:srgbClr val="000000"/>
                </a:solidFill>
                <a:latin typeface="Montserrat Light Bold"/>
              </a:rPr>
              <a:t>Their bag should be packed according to their timetable</a:t>
            </a:r>
          </a:p>
          <a:p>
            <a:pPr>
              <a:lnSpc>
                <a:spcPts val="2312"/>
              </a:lnSpc>
            </a:pPr>
            <a:endParaRPr lang="en-US" sz="1651" dirty="0">
              <a:solidFill>
                <a:srgbClr val="000000"/>
              </a:solidFill>
              <a:latin typeface="Montserrat Light Bold"/>
            </a:endParaRPr>
          </a:p>
          <a:p>
            <a:pPr>
              <a:lnSpc>
                <a:spcPts val="2312"/>
              </a:lnSpc>
            </a:pPr>
            <a:r>
              <a:rPr lang="en-US" sz="1651" dirty="0">
                <a:solidFill>
                  <a:srgbClr val="000000"/>
                </a:solidFill>
                <a:latin typeface="Montserrat Light Bold"/>
              </a:rPr>
              <a:t>Their uniform must comply with College policy including shoes and socks. </a:t>
            </a:r>
          </a:p>
          <a:p>
            <a:pPr>
              <a:lnSpc>
                <a:spcPts val="2312"/>
              </a:lnSpc>
            </a:pPr>
            <a:endParaRPr lang="en-US" sz="1651" dirty="0">
              <a:latin typeface="Montserrat Light Bold"/>
            </a:endParaRPr>
          </a:p>
          <a:p>
            <a:pPr>
              <a:lnSpc>
                <a:spcPts val="2312"/>
              </a:lnSpc>
            </a:pPr>
            <a:r>
              <a:rPr lang="en-US" sz="1651" dirty="0">
                <a:latin typeface="Montserrat Light Bold"/>
              </a:rPr>
              <a:t>Hair should be no shorter than a No. 2 and no longer than collar length. </a:t>
            </a:r>
            <a:r>
              <a:rPr lang="en-US" sz="1651" dirty="0">
                <a:solidFill>
                  <a:srgbClr val="000000"/>
                </a:solidFill>
                <a:latin typeface="Montserrat Light Bold"/>
              </a:rPr>
              <a:t>Dyed hair is not acceptable.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200" dirty="0"/>
              <a:t>Whole School Areas of Focus</a:t>
            </a:r>
          </a:p>
        </p:txBody>
      </p:sp>
      <p:sp>
        <p:nvSpPr>
          <p:cNvPr id="3" name="Content Placeholder 2"/>
          <p:cNvSpPr>
            <a:spLocks noGrp="1"/>
          </p:cNvSpPr>
          <p:nvPr>
            <p:ph idx="1"/>
          </p:nvPr>
        </p:nvSpPr>
        <p:spPr/>
        <p:txBody>
          <a:bodyPr>
            <a:normAutofit/>
          </a:bodyPr>
          <a:lstStyle/>
          <a:p>
            <a:r>
              <a:rPr lang="en-GB" sz="2200" i="1" dirty="0"/>
              <a:t> </a:t>
            </a:r>
            <a:r>
              <a:rPr lang="en-GB" sz="2200" dirty="0"/>
              <a:t>Raising Standards through High Quality Teaching and Learning</a:t>
            </a:r>
          </a:p>
          <a:p>
            <a:pPr marL="0" indent="0">
              <a:buNone/>
            </a:pPr>
            <a:endParaRPr lang="en-GB" sz="2200" dirty="0"/>
          </a:p>
          <a:p>
            <a:r>
              <a:rPr lang="en-GB" sz="2200" i="1" dirty="0"/>
              <a:t> </a:t>
            </a:r>
            <a:r>
              <a:rPr lang="en-GB" sz="2200" dirty="0"/>
              <a:t>Raising Standards through High Quality Pastoral Care </a:t>
            </a:r>
          </a:p>
          <a:p>
            <a:pPr marL="0" indent="0">
              <a:buNone/>
            </a:pPr>
            <a:endParaRPr lang="en-GB" sz="2200" dirty="0"/>
          </a:p>
          <a:p>
            <a:r>
              <a:rPr lang="en-GB" sz="2200"/>
              <a:t>Curriculum </a:t>
            </a:r>
            <a:r>
              <a:rPr lang="en-GB" sz="2200" dirty="0"/>
              <a:t>and Extra-Curricular Development to include Collaboration and Careers Education </a:t>
            </a:r>
          </a:p>
          <a:p>
            <a:pPr marL="0" indent="0">
              <a:buNone/>
            </a:pPr>
            <a:endParaRPr lang="en-GB" sz="2200" dirty="0"/>
          </a:p>
          <a:p>
            <a:r>
              <a:rPr lang="en-GB" sz="2200" b="1" dirty="0"/>
              <a:t> </a:t>
            </a:r>
            <a:r>
              <a:rPr lang="en-GB" sz="2200" dirty="0"/>
              <a:t>Pupil &amp; Staff Development, Accommodation and Resources</a:t>
            </a:r>
          </a:p>
          <a:p>
            <a:endParaRPr lang="en-GB" dirty="0"/>
          </a:p>
        </p:txBody>
      </p:sp>
    </p:spTree>
    <p:extLst>
      <p:ext uri="{BB962C8B-B14F-4D97-AF65-F5344CB8AC3E}">
        <p14:creationId xmlns:p14="http://schemas.microsoft.com/office/powerpoint/2010/main" val="63976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Progress Made 2022-23</a:t>
            </a:r>
            <a:br>
              <a:rPr lang="en-GB" sz="4400" dirty="0"/>
            </a:br>
            <a:r>
              <a:rPr lang="en-GB" sz="1600" dirty="0"/>
              <a:t>(Raising Standards through High Quality Teaching and Learning)</a:t>
            </a:r>
          </a:p>
        </p:txBody>
      </p:sp>
      <p:sp>
        <p:nvSpPr>
          <p:cNvPr id="3" name="Content Placeholder 2"/>
          <p:cNvSpPr>
            <a:spLocks noGrp="1"/>
          </p:cNvSpPr>
          <p:nvPr>
            <p:ph idx="1"/>
          </p:nvPr>
        </p:nvSpPr>
        <p:spPr/>
        <p:txBody>
          <a:bodyPr>
            <a:normAutofit fontScale="70000" lnSpcReduction="20000"/>
          </a:bodyPr>
          <a:lstStyle/>
          <a:p>
            <a:pPr marL="0" indent="0">
              <a:buNone/>
            </a:pPr>
            <a:r>
              <a:rPr lang="en-GB" sz="2400" dirty="0"/>
              <a:t>Key Target – By June 2023 in all departments…there will be a continued focus on improving the Quality of Provision…and impact of the 3 areas which promote successful learning.’ (Planning for learning/Teaching/Assessment)</a:t>
            </a:r>
          </a:p>
          <a:p>
            <a:pPr marL="0" indent="0">
              <a:buNone/>
            </a:pPr>
            <a:endParaRPr lang="en-GB" sz="2400" u="sng" dirty="0"/>
          </a:p>
          <a:p>
            <a:pPr marL="0" indent="0">
              <a:buNone/>
            </a:pPr>
            <a:r>
              <a:rPr lang="en-GB" sz="2400" u="sng" dirty="0"/>
              <a:t>Actions</a:t>
            </a:r>
            <a:r>
              <a:rPr lang="en-GB" sz="2400" dirty="0"/>
              <a:t>    </a:t>
            </a:r>
          </a:p>
          <a:p>
            <a:pPr>
              <a:buFont typeface="Wingdings" panose="05000000000000000000" pitchFamily="2" charset="2"/>
              <a:buChar char="§"/>
            </a:pPr>
            <a:r>
              <a:rPr lang="en-GB" sz="2400" dirty="0"/>
              <a:t>Rosenshine’s Principles of Instruction continued to be the focus for the work of the Teaching and Learning group and within Departments (CPD)</a:t>
            </a:r>
          </a:p>
          <a:p>
            <a:pPr>
              <a:buFont typeface="Wingdings" panose="05000000000000000000" pitchFamily="2" charset="2"/>
              <a:buChar char="§"/>
            </a:pPr>
            <a:r>
              <a:rPr lang="en-GB" sz="2400" dirty="0"/>
              <a:t>Members of the T&amp;L Group shared their experiences and some strategies for Strands 1 &amp; 2 during SDD and Departments asked to progress as appropriate</a:t>
            </a:r>
          </a:p>
          <a:p>
            <a:pPr>
              <a:buFont typeface="Wingdings" panose="05000000000000000000" pitchFamily="2" charset="2"/>
              <a:buChar char="§"/>
            </a:pPr>
            <a:r>
              <a:rPr lang="en-GB" sz="2400" dirty="0"/>
              <a:t>T&amp; L Group moved their focus onto Strands 3 &amp; 4 – SBP in January and August 2023 </a:t>
            </a:r>
          </a:p>
          <a:p>
            <a:pPr>
              <a:buFont typeface="Wingdings" panose="05000000000000000000" pitchFamily="2" charset="2"/>
              <a:buChar char="§"/>
            </a:pPr>
            <a:r>
              <a:rPr lang="en-GB" sz="2400" dirty="0"/>
              <a:t>KS3 Pupils began to experience lessons in the Digital Hub </a:t>
            </a:r>
          </a:p>
          <a:p>
            <a:pPr>
              <a:buFont typeface="Wingdings" panose="05000000000000000000" pitchFamily="2" charset="2"/>
              <a:buChar char="§"/>
            </a:pPr>
            <a:r>
              <a:rPr lang="en-GB" sz="2300" dirty="0"/>
              <a:t>Teacher Voice &amp; Pupil Voice was used to get feedback on KS3 Provision (April -June 2023)</a:t>
            </a:r>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330084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Progress Made 2022-23</a:t>
            </a:r>
            <a:br>
              <a:rPr lang="en-GB" sz="4400" dirty="0"/>
            </a:br>
            <a:r>
              <a:rPr lang="en-GB" sz="1600" dirty="0"/>
              <a:t>(Raising Standards through High Quality Teaching and Learning)</a:t>
            </a:r>
          </a:p>
        </p:txBody>
      </p:sp>
      <p:sp>
        <p:nvSpPr>
          <p:cNvPr id="3" name="Content Placeholder 2"/>
          <p:cNvSpPr>
            <a:spLocks noGrp="1"/>
          </p:cNvSpPr>
          <p:nvPr>
            <p:ph idx="1"/>
          </p:nvPr>
        </p:nvSpPr>
        <p:spPr>
          <a:xfrm>
            <a:off x="677334" y="1725387"/>
            <a:ext cx="8596668" cy="4936670"/>
          </a:xfrm>
        </p:spPr>
        <p:txBody>
          <a:bodyPr>
            <a:normAutofit lnSpcReduction="10000"/>
          </a:bodyPr>
          <a:lstStyle/>
          <a:p>
            <a:pPr marL="0" indent="0">
              <a:buNone/>
            </a:pPr>
            <a:r>
              <a:rPr lang="en-GB" sz="2000" u="sng" dirty="0"/>
              <a:t>Teacher Voice &amp; Pupil Voice  April – June 2023</a:t>
            </a:r>
          </a:p>
          <a:p>
            <a:pPr marL="0" indent="0">
              <a:buNone/>
            </a:pPr>
            <a:endParaRPr lang="en-GB" dirty="0"/>
          </a:p>
          <a:p>
            <a:pPr marL="0" indent="0">
              <a:buNone/>
            </a:pPr>
            <a:r>
              <a:rPr lang="en-GB" sz="2000" i="1" dirty="0"/>
              <a:t>Opinions taken across eight areas</a:t>
            </a:r>
          </a:p>
          <a:p>
            <a:pPr>
              <a:buAutoNum type="arabicPeriod"/>
            </a:pPr>
            <a:r>
              <a:rPr lang="en-GB" dirty="0"/>
              <a:t>Impact of Rosenshine in the classroom</a:t>
            </a:r>
          </a:p>
          <a:p>
            <a:pPr>
              <a:buAutoNum type="arabicPeriod"/>
            </a:pPr>
            <a:r>
              <a:rPr lang="en-GB" dirty="0"/>
              <a:t>Digital Hub</a:t>
            </a:r>
          </a:p>
          <a:p>
            <a:pPr>
              <a:buAutoNum type="arabicPeriod"/>
            </a:pPr>
            <a:r>
              <a:rPr lang="en-GB" dirty="0"/>
              <a:t>TS &amp; PC (Awareness of and opportunities to reflect on skills development) </a:t>
            </a:r>
          </a:p>
          <a:p>
            <a:pPr>
              <a:buAutoNum type="arabicPeriod"/>
            </a:pPr>
            <a:r>
              <a:rPr lang="en-GB" dirty="0"/>
              <a:t>Employability Skills (Communication/Innovation/Creativity/Entrepreneurship/Critical Thinking)</a:t>
            </a:r>
          </a:p>
          <a:p>
            <a:pPr>
              <a:buAutoNum type="arabicPeriod"/>
            </a:pPr>
            <a:r>
              <a:rPr lang="en-GB" dirty="0"/>
              <a:t>Careers Education</a:t>
            </a:r>
          </a:p>
          <a:p>
            <a:pPr>
              <a:buAutoNum type="arabicPeriod"/>
            </a:pPr>
            <a:r>
              <a:rPr lang="en-GB" dirty="0"/>
              <a:t>Preventative Curriculum</a:t>
            </a:r>
          </a:p>
          <a:p>
            <a:pPr>
              <a:buAutoNum type="arabicPeriod"/>
            </a:pPr>
            <a:r>
              <a:rPr lang="en-GB" dirty="0"/>
              <a:t>Extracurricular experiences</a:t>
            </a:r>
          </a:p>
          <a:p>
            <a:pPr>
              <a:buAutoNum type="arabicPeriod"/>
            </a:pPr>
            <a:r>
              <a:rPr lang="en-GB" dirty="0"/>
              <a:t>Happiness &amp; Knowing who to talk to</a:t>
            </a:r>
          </a:p>
          <a:p>
            <a:pPr marL="0" indent="0">
              <a:buNone/>
            </a:pPr>
            <a:r>
              <a:rPr lang="en-GB" sz="1400" dirty="0"/>
              <a:t> </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74435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Target Areas 2023-26</a:t>
            </a:r>
            <a:br>
              <a:rPr lang="en-GB" sz="4400" dirty="0"/>
            </a:br>
            <a:r>
              <a:rPr lang="en-GB" sz="1600" dirty="0"/>
              <a:t> </a:t>
            </a:r>
            <a:r>
              <a:rPr lang="en-GB" sz="1700" dirty="0"/>
              <a:t>(Raising Standards through High Quality Teaching and Learning)</a:t>
            </a:r>
            <a:br>
              <a:rPr lang="en-GB" sz="1700" dirty="0"/>
            </a:br>
            <a:endParaRPr lang="en-GB" sz="1700" dirty="0"/>
          </a:p>
        </p:txBody>
      </p:sp>
      <p:sp>
        <p:nvSpPr>
          <p:cNvPr id="3" name="Content Placeholder 2"/>
          <p:cNvSpPr>
            <a:spLocks noGrp="1"/>
          </p:cNvSpPr>
          <p:nvPr>
            <p:ph idx="1"/>
          </p:nvPr>
        </p:nvSpPr>
        <p:spPr>
          <a:xfrm>
            <a:off x="677334" y="1785032"/>
            <a:ext cx="8596668" cy="4463368"/>
          </a:xfrm>
        </p:spPr>
        <p:txBody>
          <a:bodyPr>
            <a:normAutofit fontScale="70000" lnSpcReduction="20000"/>
          </a:bodyPr>
          <a:lstStyle/>
          <a:p>
            <a:pPr marL="0" indent="0">
              <a:buNone/>
            </a:pPr>
            <a:endParaRPr lang="en-GB" dirty="0"/>
          </a:p>
          <a:p>
            <a:pPr marL="0" indent="0">
              <a:buNone/>
            </a:pPr>
            <a:r>
              <a:rPr lang="en-GB" sz="2400" i="1" dirty="0"/>
              <a:t>TV &amp; PV Feedback very helpful in determining our next steps for the period ahead</a:t>
            </a:r>
            <a:r>
              <a:rPr lang="en-GB" sz="2200" dirty="0"/>
              <a:t> </a:t>
            </a:r>
          </a:p>
          <a:p>
            <a:r>
              <a:rPr lang="en-GB" sz="2400" dirty="0"/>
              <a:t>Continued focus on Retrieval Practice and Reteaching Material when necessary (Rosenshine)</a:t>
            </a:r>
          </a:p>
          <a:p>
            <a:r>
              <a:rPr lang="en-GB" sz="2400" dirty="0"/>
              <a:t>Continue to develop Digital Learning opportunities within and between departments (Nerve Centre – ‘Sing’ project)</a:t>
            </a:r>
          </a:p>
          <a:p>
            <a:r>
              <a:rPr lang="en-GB" sz="2400" dirty="0"/>
              <a:t>Continue to strengthen pupils employability skills through their subject learning experiences  (</a:t>
            </a:r>
            <a:r>
              <a:rPr lang="en-GB" sz="2400" i="1" dirty="0"/>
              <a:t>Communication/Creativity/Innovation/Entrepreneurship</a:t>
            </a:r>
            <a:r>
              <a:rPr lang="en-GB" sz="2400" dirty="0"/>
              <a:t>)</a:t>
            </a:r>
          </a:p>
          <a:p>
            <a:r>
              <a:rPr lang="en-GB" sz="2400" dirty="0"/>
              <a:t>Refresh our focus on developing pupils TS &amp; PC (Awareness of, and opportunities to reflect on skills development) </a:t>
            </a:r>
          </a:p>
          <a:p>
            <a:r>
              <a:rPr lang="en-GB" sz="2400" dirty="0"/>
              <a:t>KS3 Careers Provision to be reviewed and updated as required</a:t>
            </a:r>
          </a:p>
          <a:p>
            <a:r>
              <a:rPr lang="en-GB" sz="2400" dirty="0"/>
              <a:t>KS3 Preventative Curriculum is currently being reviewed – updated PV Curriculum in place for 2024/25</a:t>
            </a:r>
          </a:p>
          <a:p>
            <a:r>
              <a:rPr lang="en-GB" sz="2400" dirty="0"/>
              <a:t>Renewed focus on ensuring consistency in KS3 Assessment Practice and pupil feedback </a:t>
            </a:r>
            <a:r>
              <a:rPr lang="en-GB" sz="1500" dirty="0"/>
              <a:t> </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52370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54" y="147419"/>
            <a:ext cx="8596668" cy="1084859"/>
          </a:xfrm>
        </p:spPr>
        <p:txBody>
          <a:bodyPr>
            <a:normAutofit fontScale="90000"/>
          </a:bodyPr>
          <a:lstStyle/>
          <a:p>
            <a:pPr algn="ctr"/>
            <a:r>
              <a:rPr lang="en-GB" sz="4400" dirty="0"/>
              <a:t>KS3 Outcomes (2023-26)</a:t>
            </a:r>
            <a:br>
              <a:rPr lang="en-GB" sz="4400" dirty="0"/>
            </a:br>
            <a:r>
              <a:rPr lang="en-GB" sz="2000" dirty="0"/>
              <a:t> (Raising Standards through High Quality Teaching and Learning)</a:t>
            </a:r>
            <a:br>
              <a:rPr lang="en-GB" sz="2000" dirty="0"/>
            </a:br>
            <a:r>
              <a:rPr lang="en-GB" sz="1600" dirty="0"/>
              <a:t>                                      </a:t>
            </a:r>
            <a:br>
              <a:rPr lang="en-GB" sz="1600" dirty="0"/>
            </a:br>
            <a:r>
              <a:rPr lang="en-GB" sz="1600" dirty="0"/>
              <a:t>   </a:t>
            </a:r>
            <a:r>
              <a:rPr lang="en-GB" sz="2700" dirty="0">
                <a:solidFill>
                  <a:schemeClr val="tx1">
                    <a:lumMod val="65000"/>
                    <a:lumOff val="35000"/>
                  </a:schemeClr>
                </a:solidFill>
              </a:rPr>
              <a:t>‘Strengthening our Learning Culture’</a:t>
            </a:r>
            <a:br>
              <a:rPr lang="en-GB" dirty="0"/>
            </a:br>
            <a:endParaRPr lang="en-GB" sz="1800" i="1" dirty="0"/>
          </a:p>
        </p:txBody>
      </p:sp>
      <p:sp>
        <p:nvSpPr>
          <p:cNvPr id="3" name="Content Placeholder 2"/>
          <p:cNvSpPr>
            <a:spLocks noGrp="1"/>
          </p:cNvSpPr>
          <p:nvPr>
            <p:ph idx="1"/>
          </p:nvPr>
        </p:nvSpPr>
        <p:spPr>
          <a:xfrm>
            <a:off x="677334" y="2144260"/>
            <a:ext cx="8596668" cy="3880773"/>
          </a:xfrm>
        </p:spPr>
        <p:txBody>
          <a:bodyPr>
            <a:normAutofit/>
          </a:bodyPr>
          <a:lstStyle/>
          <a:p>
            <a:r>
              <a:rPr lang="en-GB"/>
              <a:t>All pupils in every classroom are supported and challenged to do their individual best; this includes a rich and engaging Curriculum and high expectations for T &amp; L  to prepare pupils for C21st working and living</a:t>
            </a:r>
          </a:p>
          <a:p>
            <a:pPr marL="0" indent="0">
              <a:buNone/>
            </a:pPr>
            <a:endParaRPr lang="en-GB"/>
          </a:p>
          <a:p>
            <a:r>
              <a:rPr lang="en-GB"/>
              <a:t>A continuing focus on reflecting on the key elements which contribute to high-quality learning experiences for pupils and staff</a:t>
            </a:r>
          </a:p>
          <a:p>
            <a:pPr marL="0" indent="0">
              <a:buNone/>
            </a:pPr>
            <a:endParaRPr lang="en-GB"/>
          </a:p>
          <a:p>
            <a:r>
              <a:rPr lang="en-GB"/>
              <a:t>KS3 pupils will have at least maintained their level of attainment and aptitude in relation to their baseline and be equipped for a smooth transition into KS4. (PTM, PTE, PASS, Year 8 Internal Assessment Data, CAT4, SIMS, Attd)</a:t>
            </a:r>
            <a:endParaRPr lang="en-GB" dirty="0"/>
          </a:p>
        </p:txBody>
      </p:sp>
    </p:spTree>
    <p:extLst>
      <p:ext uri="{BB962C8B-B14F-4D97-AF65-F5344CB8AC3E}">
        <p14:creationId xmlns:p14="http://schemas.microsoft.com/office/powerpoint/2010/main" val="350219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Progress Made 2022-23 </a:t>
            </a:r>
            <a:br>
              <a:rPr lang="en-GB" dirty="0"/>
            </a:br>
            <a:r>
              <a:rPr lang="en-GB" sz="2800" dirty="0"/>
              <a:t>(Raising Standards through High Quality Pastoral Care)</a:t>
            </a:r>
          </a:p>
        </p:txBody>
      </p:sp>
      <p:sp>
        <p:nvSpPr>
          <p:cNvPr id="3" name="Content Placeholder 2"/>
          <p:cNvSpPr>
            <a:spLocks noGrp="1"/>
          </p:cNvSpPr>
          <p:nvPr>
            <p:ph idx="1"/>
          </p:nvPr>
        </p:nvSpPr>
        <p:spPr>
          <a:xfrm>
            <a:off x="677334" y="2160589"/>
            <a:ext cx="8596668" cy="4103051"/>
          </a:xfrm>
        </p:spPr>
        <p:txBody>
          <a:bodyPr>
            <a:normAutofit fontScale="92500" lnSpcReduction="10000"/>
          </a:bodyPr>
          <a:lstStyle/>
          <a:p>
            <a:r>
              <a:rPr lang="en-GB" dirty="0"/>
              <a:t>Key Target - ‘By June 2023 SIMS Behaviour and Intervention Data will evidence a consistent application of the ‘Stepped Consequences’ demonstrating that Pupils are being positively supported to meet high expectations for behaviour, attitude and attainment, both during and outside of class contact time.’ </a:t>
            </a:r>
          </a:p>
          <a:p>
            <a:pPr marL="0" indent="0">
              <a:buNone/>
            </a:pPr>
            <a:r>
              <a:rPr lang="en-GB" u="sng" dirty="0"/>
              <a:t>Actions</a:t>
            </a:r>
          </a:p>
          <a:p>
            <a:pPr>
              <a:buFont typeface="Wingdings" panose="05000000000000000000" pitchFamily="2" charset="2"/>
              <a:buChar char="§"/>
            </a:pPr>
            <a:r>
              <a:rPr lang="en-GB" dirty="0"/>
              <a:t>User friendly Behaviour Management Data was disseminated and reviewed on a regular basis by KS3 Pastoral Teams to inform timely interventions </a:t>
            </a:r>
          </a:p>
          <a:p>
            <a:pPr>
              <a:buFont typeface="Wingdings" panose="05000000000000000000" pitchFamily="2" charset="2"/>
              <a:buChar char="§"/>
            </a:pPr>
            <a:r>
              <a:rPr lang="en-GB" dirty="0"/>
              <a:t>Consistent use of sanctions as per ‘Stepped Consequences’ </a:t>
            </a:r>
          </a:p>
          <a:p>
            <a:pPr>
              <a:buFont typeface="Wingdings" panose="05000000000000000000" pitchFamily="2" charset="2"/>
              <a:buChar char="§"/>
            </a:pPr>
            <a:r>
              <a:rPr lang="en-GB" dirty="0"/>
              <a:t>Behaviour and Intervention Data continued to be shared with Parents/Carers via Parent app</a:t>
            </a:r>
          </a:p>
          <a:p>
            <a:pPr>
              <a:buFont typeface="Wingdings" panose="05000000000000000000" pitchFamily="2" charset="2"/>
              <a:buChar char="§"/>
            </a:pPr>
            <a:r>
              <a:rPr lang="en-GB" dirty="0"/>
              <a:t>Targeted support for identified cohorts of KS3 pupils to support their progress </a:t>
            </a:r>
          </a:p>
          <a:p>
            <a:pPr>
              <a:buFont typeface="Wingdings" panose="05000000000000000000" pitchFamily="2" charset="2"/>
              <a:buChar char="§"/>
            </a:pPr>
            <a:r>
              <a:rPr lang="en-GB" dirty="0"/>
              <a:t>Rewarding Pupil Achievement/Embedding Implementation of ‘Positive Behaviour Chart’ </a:t>
            </a:r>
            <a:r>
              <a:rPr lang="en-GB" sz="1600" i="1" dirty="0"/>
              <a:t>(HOY Award introduced in 2022/23 and whole Year Group reward trips reintroduced )</a:t>
            </a:r>
          </a:p>
          <a:p>
            <a:pPr marL="0" indent="0">
              <a:buNone/>
            </a:pPr>
            <a:endParaRPr lang="en-GB" dirty="0"/>
          </a:p>
        </p:txBody>
      </p:sp>
    </p:spTree>
    <p:extLst>
      <p:ext uri="{BB962C8B-B14F-4D97-AF65-F5344CB8AC3E}">
        <p14:creationId xmlns:p14="http://schemas.microsoft.com/office/powerpoint/2010/main" val="308115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3ED7-3D2C-BB0D-5F4F-094F4D7DDD47}"/>
              </a:ext>
            </a:extLst>
          </p:cNvPr>
          <p:cNvSpPr>
            <a:spLocks noGrp="1"/>
          </p:cNvSpPr>
          <p:nvPr>
            <p:ph type="title"/>
          </p:nvPr>
        </p:nvSpPr>
        <p:spPr/>
        <p:txBody>
          <a:bodyPr>
            <a:normAutofit fontScale="90000"/>
          </a:bodyPr>
          <a:lstStyle/>
          <a:p>
            <a:r>
              <a:rPr lang="en-GB" sz="3600" dirty="0"/>
              <a:t>Progress Made 2022-23 </a:t>
            </a:r>
            <a:br>
              <a:rPr lang="en-GB" dirty="0"/>
            </a:br>
            <a:r>
              <a:rPr lang="en-GB" sz="2000" dirty="0"/>
              <a:t>(Raising Standards through High Quality Pastoral Care)</a:t>
            </a:r>
            <a:br>
              <a:rPr lang="en-GB" sz="2000" dirty="0"/>
            </a:br>
            <a:br>
              <a:rPr lang="en-GB" sz="2000" dirty="0"/>
            </a:br>
            <a:endParaRPr lang="en-GB" dirty="0"/>
          </a:p>
        </p:txBody>
      </p:sp>
      <p:sp>
        <p:nvSpPr>
          <p:cNvPr id="3" name="Content Placeholder 2">
            <a:extLst>
              <a:ext uri="{FF2B5EF4-FFF2-40B4-BE49-F238E27FC236}">
                <a16:creationId xmlns:a16="http://schemas.microsoft.com/office/drawing/2014/main" id="{64D50C49-4273-2C1B-4E2F-69C7BF5F7ABA}"/>
              </a:ext>
            </a:extLst>
          </p:cNvPr>
          <p:cNvSpPr>
            <a:spLocks noGrp="1"/>
          </p:cNvSpPr>
          <p:nvPr>
            <p:ph idx="1"/>
          </p:nvPr>
        </p:nvSpPr>
        <p:spPr/>
        <p:txBody>
          <a:bodyPr/>
          <a:lstStyle/>
          <a:p>
            <a:r>
              <a:rPr lang="en-GB" sz="1800" dirty="0"/>
              <a:t>In the period 2017-18 – 2022-23 = 208% increase in Merits</a:t>
            </a:r>
          </a:p>
          <a:p>
            <a:pPr marL="0" indent="0">
              <a:buNone/>
            </a:pPr>
            <a:endParaRPr lang="en-GB" sz="1800" dirty="0"/>
          </a:p>
          <a:p>
            <a:r>
              <a:rPr lang="en-GB" sz="1800" dirty="0"/>
              <a:t>In the period 2017-18 – 2022-23 = 47% decrease in Demerits</a:t>
            </a:r>
            <a:br>
              <a:rPr lang="en-GB" sz="1800" dirty="0"/>
            </a:br>
            <a:endParaRPr lang="en-GB" sz="1800" dirty="0"/>
          </a:p>
          <a:p>
            <a:r>
              <a:rPr lang="en-GB" dirty="0"/>
              <a:t>2023/24 - </a:t>
            </a:r>
            <a:r>
              <a:rPr lang="en-GB" sz="1800" dirty="0"/>
              <a:t>*New Baseline established for Merits and Demerits*</a:t>
            </a:r>
            <a:endParaRPr lang="en-GB" dirty="0"/>
          </a:p>
          <a:p>
            <a:pPr marL="0" indent="0">
              <a:buNone/>
            </a:pPr>
            <a:endParaRPr lang="en-GB" dirty="0"/>
          </a:p>
        </p:txBody>
      </p:sp>
    </p:spTree>
    <p:extLst>
      <p:ext uri="{BB962C8B-B14F-4D97-AF65-F5344CB8AC3E}">
        <p14:creationId xmlns:p14="http://schemas.microsoft.com/office/powerpoint/2010/main" val="22339083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47898</TotalTime>
  <Words>2403</Words>
  <Application>Microsoft Office PowerPoint</Application>
  <PresentationFormat>Widescreen</PresentationFormat>
  <Paragraphs>239</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Codec Pro ExtraBold</vt:lpstr>
      <vt:lpstr>Codec Pro ExtraBold Italics</vt:lpstr>
      <vt:lpstr>Montserrat Light Bold</vt:lpstr>
      <vt:lpstr>Open Sauce</vt:lpstr>
      <vt:lpstr>Open Sauce Bold</vt:lpstr>
      <vt:lpstr>Open Sauce Italics</vt:lpstr>
      <vt:lpstr>Trebuchet MS</vt:lpstr>
      <vt:lpstr>Wingdings</vt:lpstr>
      <vt:lpstr>Wingdings 3</vt:lpstr>
      <vt:lpstr>Facet</vt:lpstr>
      <vt:lpstr>            KS3 Head of School &amp; Head of Year Presentation  </vt:lpstr>
      <vt:lpstr>Key Messages</vt:lpstr>
      <vt:lpstr>Whole School Areas of Focus</vt:lpstr>
      <vt:lpstr>Progress Made 2022-23 (Raising Standards through High Quality Teaching and Learning)</vt:lpstr>
      <vt:lpstr>Progress Made 2022-23 (Raising Standards through High Quality Teaching and Learning)</vt:lpstr>
      <vt:lpstr>Target Areas 2023-26  (Raising Standards through High Quality Teaching and Learning) </vt:lpstr>
      <vt:lpstr>KS3 Outcomes (2023-26)  (Raising Standards through High Quality Teaching and Learning)                                           ‘Strengthening our Learning Culture’ </vt:lpstr>
      <vt:lpstr>Progress Made 2022-23  (Raising Standards through High Quality Pastoral Care)</vt:lpstr>
      <vt:lpstr>Progress Made 2022-23  (Raising Standards through High Quality Pastoral Care)  </vt:lpstr>
      <vt:lpstr>Progress Made 2022-23  (Raising Standards through High Quality Pastoral Care)</vt:lpstr>
      <vt:lpstr>KS3 Next Steps 2023-26  (Raising Standards through High Quality Pastoral Care)</vt:lpstr>
      <vt:lpstr>KS3 Outcomes (2023-26) (Raising Standards through High Quality Pastoral Care) </vt:lpstr>
      <vt:lpstr>PowerPoint Presentation</vt:lpstr>
      <vt:lpstr>PowerPoint Presentation</vt:lpstr>
      <vt:lpstr>PowerPoint Presentation</vt:lpstr>
      <vt:lpstr>Head of Year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Action Plan   Overview &amp; Update</dc:title>
  <dc:creator>C HEANEY</dc:creator>
  <cp:lastModifiedBy>P O'HARE</cp:lastModifiedBy>
  <cp:revision>145</cp:revision>
  <dcterms:created xsi:type="dcterms:W3CDTF">2021-11-11T13:44:30Z</dcterms:created>
  <dcterms:modified xsi:type="dcterms:W3CDTF">2023-08-30T15:05:09Z</dcterms:modified>
</cp:coreProperties>
</file>